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3" r:id="rId3"/>
    <p:sldId id="264" r:id="rId4"/>
    <p:sldId id="265" r:id="rId5"/>
    <p:sldId id="266" r:id="rId6"/>
    <p:sldId id="267" r:id="rId7"/>
    <p:sldId id="257" r:id="rId8"/>
    <p:sldId id="258" r:id="rId9"/>
    <p:sldId id="259" r:id="rId10"/>
    <p:sldId id="261" r:id="rId11"/>
    <p:sldId id="262" r:id="rId12"/>
    <p:sldId id="260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C9B7E-BBE3-49E7-A8C3-8DA4BA43B92E}" type="datetimeFigureOut">
              <a:rPr lang="es-CO" smtClean="0"/>
              <a:pPr/>
              <a:t>31/01/2011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66615-9881-4AFD-BE13-FCF3F6F04387}" type="slidenum">
              <a:rPr lang="es-CO" smtClean="0"/>
              <a:pPr/>
              <a:t>‹#›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366615-9881-4AFD-BE13-FCF3F6F04387}" type="slidenum">
              <a:rPr lang="es-CO" smtClean="0"/>
              <a:pPr/>
              <a:t>11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F6DE5A-B84D-4F0F-A777-D3DD42D8515F}" type="datetimeFigureOut">
              <a:rPr lang="es-ES" smtClean="0"/>
              <a:pPr/>
              <a:t>31/01/2011</a:t>
            </a:fld>
            <a:endParaRPr lang="es-E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C6AD0EA-0246-468B-8BBB-FB2A3DABC07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F6DE5A-B84D-4F0F-A777-D3DD42D8515F}" type="datetimeFigureOut">
              <a:rPr lang="es-ES" smtClean="0"/>
              <a:pPr/>
              <a:t>31/01/2011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AD0EA-0246-468B-8BBB-FB2A3DABC07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F6DE5A-B84D-4F0F-A777-D3DD42D8515F}" type="datetimeFigureOut">
              <a:rPr lang="es-ES" smtClean="0"/>
              <a:pPr/>
              <a:t>31/01/2011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AD0EA-0246-468B-8BBB-FB2A3DABC07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F6DE5A-B84D-4F0F-A777-D3DD42D8515F}" type="datetimeFigureOut">
              <a:rPr lang="es-ES" smtClean="0"/>
              <a:pPr/>
              <a:t>31/01/2011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AD0EA-0246-468B-8BBB-FB2A3DABC07B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F6DE5A-B84D-4F0F-A777-D3DD42D8515F}" type="datetimeFigureOut">
              <a:rPr lang="es-ES" smtClean="0"/>
              <a:pPr/>
              <a:t>31/01/2011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AD0EA-0246-468B-8BBB-FB2A3DABC07B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F6DE5A-B84D-4F0F-A777-D3DD42D8515F}" type="datetimeFigureOut">
              <a:rPr lang="es-ES" smtClean="0"/>
              <a:pPr/>
              <a:t>31/01/2011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AD0EA-0246-468B-8BBB-FB2A3DABC07B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F6DE5A-B84D-4F0F-A777-D3DD42D8515F}" type="datetimeFigureOut">
              <a:rPr lang="es-ES" smtClean="0"/>
              <a:pPr/>
              <a:t>31/01/2011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AD0EA-0246-468B-8BBB-FB2A3DABC07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F6DE5A-B84D-4F0F-A777-D3DD42D8515F}" type="datetimeFigureOut">
              <a:rPr lang="es-ES" smtClean="0"/>
              <a:pPr/>
              <a:t>31/01/2011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AD0EA-0246-468B-8BBB-FB2A3DABC07B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F6DE5A-B84D-4F0F-A777-D3DD42D8515F}" type="datetimeFigureOut">
              <a:rPr lang="es-ES" smtClean="0"/>
              <a:pPr/>
              <a:t>31/01/2011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AD0EA-0246-468B-8BBB-FB2A3DABC07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7F6DE5A-B84D-4F0F-A777-D3DD42D8515F}" type="datetimeFigureOut">
              <a:rPr lang="es-ES" smtClean="0"/>
              <a:pPr/>
              <a:t>31/01/2011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AD0EA-0246-468B-8BBB-FB2A3DABC07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F6DE5A-B84D-4F0F-A777-D3DD42D8515F}" type="datetimeFigureOut">
              <a:rPr lang="es-ES" smtClean="0"/>
              <a:pPr/>
              <a:t>31/01/2011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6AD0EA-0246-468B-8BBB-FB2A3DABC07B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7F6DE5A-B84D-4F0F-A777-D3DD42D8515F}" type="datetimeFigureOut">
              <a:rPr lang="es-ES" smtClean="0"/>
              <a:pPr/>
              <a:t>31/01/2011</a:t>
            </a:fld>
            <a:endParaRPr lang="es-E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C6AD0EA-0246-468B-8BBB-FB2A3DABC07B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890581"/>
          </a:xfrm>
        </p:spPr>
        <p:txBody>
          <a:bodyPr>
            <a:normAutofit fontScale="90000"/>
          </a:bodyPr>
          <a:lstStyle/>
          <a:p>
            <a:pPr algn="l"/>
            <a:r>
              <a:rPr lang="es-ES" sz="4300" dirty="0" smtClean="0"/>
              <a:t>SOLUCIÓN DE PROBLEMAS DE INFORMACIÓN</a:t>
            </a:r>
            <a:endParaRPr lang="es-ES" sz="4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Fundamentación  Epistemológica</a:t>
            </a:r>
          </a:p>
          <a:p>
            <a:r>
              <a:rPr lang="es-ES" dirty="0" smtClean="0"/>
              <a:t>Grado 9º</a:t>
            </a:r>
          </a:p>
          <a:p>
            <a:r>
              <a:rPr lang="es-ES" dirty="0" smtClean="0"/>
              <a:t>Tecnología e Informática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/>
              <a:t>Formar grupos de cuatro estudiantes.</a:t>
            </a:r>
          </a:p>
          <a:p>
            <a:pPr algn="just"/>
            <a:r>
              <a:rPr lang="es-ES" dirty="0" smtClean="0"/>
              <a:t>Discutir la solución de alguna de las respuestas a las preguntas planteadas dentro del grupo.</a:t>
            </a:r>
          </a:p>
          <a:p>
            <a:pPr algn="just"/>
            <a:r>
              <a:rPr lang="es-ES" dirty="0" smtClean="0"/>
              <a:t>¿Cómo abordarían la solución a una pregunta que desconocen?</a:t>
            </a:r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ACTIVIDAD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axonom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2894" y="376909"/>
            <a:ext cx="7577744" cy="5552421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5786446" y="4286256"/>
            <a:ext cx="1552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>
                <a:solidFill>
                  <a:srgbClr val="C00000"/>
                </a:solidFill>
              </a:rPr>
              <a:t>ESTABLECER</a:t>
            </a:r>
            <a:endParaRPr lang="es-CO" dirty="0">
              <a:solidFill>
                <a:srgbClr val="C0000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428992" y="5357826"/>
            <a:ext cx="4461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>
                <a:solidFill>
                  <a:srgbClr val="C00000"/>
                </a:solidFill>
              </a:rPr>
              <a:t>IDENTIFICAR Y EXPLICAR RELACIONES </a:t>
            </a:r>
            <a:endParaRPr lang="es-CO" dirty="0">
              <a:solidFill>
                <a:srgbClr val="C0000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286644" y="3000372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>
                <a:solidFill>
                  <a:srgbClr val="C00000"/>
                </a:solidFill>
              </a:rPr>
              <a:t>REALIZAR </a:t>
            </a:r>
            <a:endParaRPr lang="es-CO" dirty="0">
              <a:solidFill>
                <a:srgbClr val="C00000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5000628" y="357166"/>
            <a:ext cx="17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 smtClean="0">
                <a:solidFill>
                  <a:srgbClr val="C00000"/>
                </a:solidFill>
              </a:rPr>
              <a:t>COMPRENDER</a:t>
            </a:r>
            <a:endParaRPr lang="es-CO" dirty="0">
              <a:solidFill>
                <a:srgbClr val="C00000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7358082" y="500042"/>
            <a:ext cx="1249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 smtClean="0">
                <a:solidFill>
                  <a:srgbClr val="C00000"/>
                </a:solidFill>
              </a:rPr>
              <a:t>REALIZAR</a:t>
            </a:r>
            <a:endParaRPr lang="es-CO" dirty="0">
              <a:solidFill>
                <a:srgbClr val="C00000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928926" y="428604"/>
            <a:ext cx="19880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i="1" dirty="0" smtClean="0">
                <a:solidFill>
                  <a:srgbClr val="C00000"/>
                </a:solidFill>
              </a:rPr>
              <a:t>PERSUADIR </a:t>
            </a:r>
          </a:p>
          <a:p>
            <a:r>
              <a:rPr lang="es-CO" b="1" i="1" dirty="0" smtClean="0">
                <a:solidFill>
                  <a:srgbClr val="C00000"/>
                </a:solidFill>
              </a:rPr>
              <a:t>UNA AUDIENCIA</a:t>
            </a:r>
            <a:endParaRPr lang="es-CO" dirty="0">
              <a:solidFill>
                <a:srgbClr val="C00000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85720" y="12858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O" b="1" dirty="0" smtClean="0">
                <a:solidFill>
                  <a:srgbClr val="C00000"/>
                </a:solidFill>
              </a:rPr>
              <a:t>Actuar como si fueran </a:t>
            </a:r>
          </a:p>
          <a:p>
            <a:r>
              <a:rPr lang="es-CO" b="1" dirty="0" smtClean="0">
                <a:solidFill>
                  <a:srgbClr val="C00000"/>
                </a:solidFill>
              </a:rPr>
              <a:t>reporteros interesados </a:t>
            </a:r>
          </a:p>
          <a:p>
            <a:r>
              <a:rPr lang="es-CO" b="1" dirty="0" smtClean="0">
                <a:solidFill>
                  <a:srgbClr val="C00000"/>
                </a:solidFill>
              </a:rPr>
              <a:t>en descubrir la verdad </a:t>
            </a:r>
            <a:endParaRPr lang="es-CO" b="1" dirty="0">
              <a:solidFill>
                <a:srgbClr val="C00000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57158" y="3214686"/>
            <a:ext cx="1386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b="1" dirty="0" smtClean="0">
                <a:solidFill>
                  <a:srgbClr val="C00000"/>
                </a:solidFill>
              </a:rPr>
              <a:t>PROPONER</a:t>
            </a:r>
            <a:endParaRPr lang="es-CO" dirty="0">
              <a:solidFill>
                <a:srgbClr val="C00000"/>
              </a:solidFill>
            </a:endParaRPr>
          </a:p>
        </p:txBody>
      </p:sp>
      <p:sp>
        <p:nvSpPr>
          <p:cNvPr id="13" name="12 Flecha derecha">
            <a:hlinkClick r:id="rId4" action="ppaction://hlinksldjump"/>
          </p:cNvPr>
          <p:cNvSpPr/>
          <p:nvPr/>
        </p:nvSpPr>
        <p:spPr>
          <a:xfrm>
            <a:off x="7715272" y="6357958"/>
            <a:ext cx="50006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Taxonomía de los problemas de información</a:t>
            </a:r>
          </a:p>
          <a:p>
            <a:r>
              <a:rPr lang="es-ES" dirty="0" smtClean="0"/>
              <a:t>http://www.eduteka.org/modulos.php?catx=1&amp;idSubX=161&amp;ida=792&amp;art=1</a:t>
            </a:r>
            <a:endParaRPr lang="es-E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BIBLIOGRAFÍA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princip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928670"/>
            <a:ext cx="6802258" cy="5135400"/>
          </a:xfrm>
          <a:prstGeom prst="rect">
            <a:avLst/>
          </a:prstGeom>
          <a:noFill/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Modelo Gavilán:</a:t>
            </a:r>
            <a:endParaRPr lang="es-CO" dirty="0"/>
          </a:p>
        </p:txBody>
      </p:sp>
      <p:sp>
        <p:nvSpPr>
          <p:cNvPr id="5" name="4 Elipse">
            <a:hlinkClick r:id="rId3" action="ppaction://hlinksldjump"/>
          </p:cNvPr>
          <p:cNvSpPr/>
          <p:nvPr/>
        </p:nvSpPr>
        <p:spPr>
          <a:xfrm>
            <a:off x="5000628" y="928670"/>
            <a:ext cx="1214446" cy="1071570"/>
          </a:xfrm>
          <a:prstGeom prst="ellipse">
            <a:avLst/>
          </a:prstGeom>
          <a:solidFill>
            <a:schemeClr val="bg2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5 Elipse">
            <a:hlinkClick r:id="rId4" action="ppaction://hlinksldjump"/>
          </p:cNvPr>
          <p:cNvSpPr/>
          <p:nvPr/>
        </p:nvSpPr>
        <p:spPr>
          <a:xfrm>
            <a:off x="1214414" y="3000372"/>
            <a:ext cx="1214446" cy="1071570"/>
          </a:xfrm>
          <a:prstGeom prst="ellipse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6 Elipse">
            <a:hlinkClick r:id="rId5" action="ppaction://hlinksldjump"/>
          </p:cNvPr>
          <p:cNvSpPr/>
          <p:nvPr/>
        </p:nvSpPr>
        <p:spPr>
          <a:xfrm>
            <a:off x="4214810" y="4929198"/>
            <a:ext cx="1214446" cy="1071570"/>
          </a:xfrm>
          <a:prstGeom prst="ellipse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7 Elipse">
            <a:hlinkClick r:id="rId6" action="ppaction://hlinksldjump"/>
          </p:cNvPr>
          <p:cNvSpPr/>
          <p:nvPr/>
        </p:nvSpPr>
        <p:spPr>
          <a:xfrm>
            <a:off x="6786578" y="3500438"/>
            <a:ext cx="1214446" cy="1071570"/>
          </a:xfrm>
          <a:prstGeom prst="ellipse">
            <a:avLst/>
          </a:prstGeom>
          <a:solidFill>
            <a:schemeClr val="bg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9 Rectángulo"/>
          <p:cNvSpPr/>
          <p:nvPr/>
        </p:nvSpPr>
        <p:spPr>
          <a:xfrm>
            <a:off x="5286380" y="1076910"/>
            <a:ext cx="622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es-E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500166" y="3143248"/>
            <a:ext cx="622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es-E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4521219" y="5072074"/>
            <a:ext cx="622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es-E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7072330" y="3648678"/>
            <a:ext cx="6222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es-E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00034" y="2571744"/>
            <a:ext cx="8229600" cy="2935481"/>
          </a:xfrm>
        </p:spPr>
        <p:txBody>
          <a:bodyPr/>
          <a:lstStyle/>
          <a:p>
            <a:r>
              <a:rPr lang="es-CO" b="1" dirty="0" err="1" smtClean="0">
                <a:solidFill>
                  <a:srgbClr val="C00000"/>
                </a:solidFill>
              </a:rPr>
              <a:t>Subpaso</a:t>
            </a:r>
            <a:r>
              <a:rPr lang="es-CO" b="1" dirty="0" smtClean="0">
                <a:solidFill>
                  <a:srgbClr val="C00000"/>
                </a:solidFill>
              </a:rPr>
              <a:t> 1a:</a:t>
            </a:r>
            <a:r>
              <a:rPr lang="es-CO" dirty="0" smtClean="0">
                <a:solidFill>
                  <a:srgbClr val="C00000"/>
                </a:solidFill>
              </a:rPr>
              <a:t> </a:t>
            </a:r>
            <a:r>
              <a:rPr lang="es-CO" dirty="0" smtClean="0"/>
              <a:t>Plantear una Pregunta Inicial</a:t>
            </a:r>
          </a:p>
          <a:p>
            <a:r>
              <a:rPr lang="es-CO" b="1" dirty="0" err="1" smtClean="0">
                <a:solidFill>
                  <a:srgbClr val="C00000"/>
                </a:solidFill>
              </a:rPr>
              <a:t>Subpaso</a:t>
            </a:r>
            <a:r>
              <a:rPr lang="es-CO" b="1" dirty="0" smtClean="0">
                <a:solidFill>
                  <a:srgbClr val="C00000"/>
                </a:solidFill>
              </a:rPr>
              <a:t> 1b:</a:t>
            </a:r>
            <a:r>
              <a:rPr lang="es-CO" dirty="0" smtClean="0">
                <a:solidFill>
                  <a:srgbClr val="C00000"/>
                </a:solidFill>
              </a:rPr>
              <a:t> </a:t>
            </a:r>
            <a:r>
              <a:rPr lang="es-CO" dirty="0" smtClean="0"/>
              <a:t>Analizar la Pregunta Inicial</a:t>
            </a:r>
          </a:p>
          <a:p>
            <a:r>
              <a:rPr lang="es-CO" b="1" dirty="0" err="1" smtClean="0">
                <a:solidFill>
                  <a:srgbClr val="C00000"/>
                </a:solidFill>
              </a:rPr>
              <a:t>Subpaso</a:t>
            </a:r>
            <a:r>
              <a:rPr lang="es-CO" b="1" dirty="0" smtClean="0">
                <a:solidFill>
                  <a:srgbClr val="C00000"/>
                </a:solidFill>
              </a:rPr>
              <a:t> 1c:</a:t>
            </a:r>
            <a:r>
              <a:rPr lang="es-CO" dirty="0" smtClean="0">
                <a:solidFill>
                  <a:srgbClr val="C00000"/>
                </a:solidFill>
              </a:rPr>
              <a:t> </a:t>
            </a:r>
            <a:r>
              <a:rPr lang="es-CO" dirty="0" smtClean="0"/>
              <a:t>Construir un Plan de Investigación</a:t>
            </a:r>
          </a:p>
          <a:p>
            <a:r>
              <a:rPr lang="es-CO" b="1" dirty="0" err="1" smtClean="0">
                <a:solidFill>
                  <a:srgbClr val="C00000"/>
                </a:solidFill>
              </a:rPr>
              <a:t>Subpaso</a:t>
            </a:r>
            <a:r>
              <a:rPr lang="es-CO" b="1" dirty="0" smtClean="0">
                <a:solidFill>
                  <a:srgbClr val="C00000"/>
                </a:solidFill>
              </a:rPr>
              <a:t> 1d:</a:t>
            </a:r>
            <a:r>
              <a:rPr lang="es-CO" dirty="0" smtClean="0">
                <a:solidFill>
                  <a:srgbClr val="C00000"/>
                </a:solidFill>
              </a:rPr>
              <a:t> </a:t>
            </a:r>
            <a:r>
              <a:rPr lang="es-CO" dirty="0" smtClean="0"/>
              <a:t>Formular Preguntas Secundarias</a:t>
            </a:r>
          </a:p>
          <a:p>
            <a:r>
              <a:rPr lang="es-CO" b="1" dirty="0" err="1" smtClean="0">
                <a:solidFill>
                  <a:srgbClr val="C00000"/>
                </a:solidFill>
              </a:rPr>
              <a:t>Subpaso</a:t>
            </a:r>
            <a:r>
              <a:rPr lang="es-CO" b="1" dirty="0" smtClean="0">
                <a:solidFill>
                  <a:srgbClr val="C00000"/>
                </a:solidFill>
              </a:rPr>
              <a:t> 1e:</a:t>
            </a:r>
            <a:r>
              <a:rPr lang="es-CO" dirty="0" smtClean="0">
                <a:solidFill>
                  <a:srgbClr val="C00000"/>
                </a:solidFill>
              </a:rPr>
              <a:t> </a:t>
            </a:r>
            <a:r>
              <a:rPr lang="es-CO" dirty="0" smtClean="0"/>
              <a:t>Evaluación del Paso 1</a:t>
            </a:r>
          </a:p>
          <a:p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>PASO 1: DEFINIR EL PROBLEMA DE INFORMACIÓN Y QUÉ SE NECESITA INDAGAR PARA RESOLVERLO</a:t>
            </a:r>
            <a:br>
              <a:rPr lang="es-CO" dirty="0" smtClean="0"/>
            </a:br>
            <a:endParaRPr lang="es-CO" dirty="0"/>
          </a:p>
        </p:txBody>
      </p:sp>
      <p:sp>
        <p:nvSpPr>
          <p:cNvPr id="4" name="3 Flecha derecha">
            <a:hlinkClick r:id="rId2" action="ppaction://hlinksldjump"/>
          </p:cNvPr>
          <p:cNvSpPr/>
          <p:nvPr/>
        </p:nvSpPr>
        <p:spPr>
          <a:xfrm>
            <a:off x="6786578" y="5786454"/>
            <a:ext cx="642942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4 Rectángulo">
            <a:hlinkClick r:id="rId3" action="ppaction://hlinksldjump"/>
          </p:cNvPr>
          <p:cNvSpPr/>
          <p:nvPr/>
        </p:nvSpPr>
        <p:spPr>
          <a:xfrm>
            <a:off x="3929058" y="5857892"/>
            <a:ext cx="252280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hlinkClick r:id="rId3" action="ppaction://hlinksldjump"/>
              </a:rPr>
              <a:t>Taxonomía</a:t>
            </a:r>
            <a:r>
              <a:rPr lang="es-ES" sz="2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:</a:t>
            </a:r>
            <a:endParaRPr lang="es-ES" sz="2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3935613"/>
          </a:xfrm>
        </p:spPr>
        <p:txBody>
          <a:bodyPr/>
          <a:lstStyle/>
          <a:p>
            <a:r>
              <a:rPr lang="es-CO" b="1" dirty="0" err="1" smtClean="0">
                <a:solidFill>
                  <a:srgbClr val="C00000"/>
                </a:solidFill>
              </a:rPr>
              <a:t>Subpaso</a:t>
            </a:r>
            <a:r>
              <a:rPr lang="es-CO" b="1" dirty="0" smtClean="0">
                <a:solidFill>
                  <a:srgbClr val="C00000"/>
                </a:solidFill>
              </a:rPr>
              <a:t> 2a:</a:t>
            </a:r>
            <a:r>
              <a:rPr lang="es-CO" dirty="0" smtClean="0">
                <a:solidFill>
                  <a:srgbClr val="C00000"/>
                </a:solidFill>
              </a:rPr>
              <a:t> </a:t>
            </a:r>
            <a:r>
              <a:rPr lang="es-CO" dirty="0" smtClean="0"/>
              <a:t>Identificar y seleccionar las fuentes de información más adecuadas</a:t>
            </a:r>
          </a:p>
          <a:p>
            <a:r>
              <a:rPr lang="es-CO" b="1" dirty="0" err="1" smtClean="0">
                <a:solidFill>
                  <a:srgbClr val="C00000"/>
                </a:solidFill>
              </a:rPr>
              <a:t>Subpaso</a:t>
            </a:r>
            <a:r>
              <a:rPr lang="es-CO" b="1" dirty="0" smtClean="0">
                <a:solidFill>
                  <a:srgbClr val="C00000"/>
                </a:solidFill>
              </a:rPr>
              <a:t> 2b:</a:t>
            </a:r>
            <a:r>
              <a:rPr lang="es-CO" dirty="0" smtClean="0">
                <a:solidFill>
                  <a:srgbClr val="C00000"/>
                </a:solidFill>
              </a:rPr>
              <a:t> </a:t>
            </a:r>
            <a:r>
              <a:rPr lang="es-CO" dirty="0" smtClean="0"/>
              <a:t>Acceder a las fuentes de información seleccionadas </a:t>
            </a:r>
          </a:p>
          <a:p>
            <a:r>
              <a:rPr lang="es-CO" b="1" dirty="0" err="1" smtClean="0">
                <a:solidFill>
                  <a:srgbClr val="C00000"/>
                </a:solidFill>
              </a:rPr>
              <a:t>Subpaso</a:t>
            </a:r>
            <a:r>
              <a:rPr lang="es-CO" b="1" dirty="0" smtClean="0">
                <a:solidFill>
                  <a:srgbClr val="C00000"/>
                </a:solidFill>
              </a:rPr>
              <a:t> 2c:</a:t>
            </a:r>
            <a:r>
              <a:rPr lang="es-CO" dirty="0" smtClean="0">
                <a:solidFill>
                  <a:srgbClr val="C00000"/>
                </a:solidFill>
              </a:rPr>
              <a:t> </a:t>
            </a:r>
            <a:r>
              <a:rPr lang="es-CO" dirty="0" smtClean="0"/>
              <a:t>Evaluar las fuentes encontradas</a:t>
            </a:r>
          </a:p>
          <a:p>
            <a:r>
              <a:rPr lang="es-CO" b="1" dirty="0" err="1" smtClean="0">
                <a:solidFill>
                  <a:srgbClr val="C00000"/>
                </a:solidFill>
              </a:rPr>
              <a:t>Subpaso</a:t>
            </a:r>
            <a:r>
              <a:rPr lang="es-CO" b="1" dirty="0" smtClean="0">
                <a:solidFill>
                  <a:srgbClr val="C00000"/>
                </a:solidFill>
              </a:rPr>
              <a:t> 2d:</a:t>
            </a:r>
            <a:r>
              <a:rPr lang="es-CO" dirty="0" smtClean="0">
                <a:solidFill>
                  <a:srgbClr val="C00000"/>
                </a:solidFill>
              </a:rPr>
              <a:t> </a:t>
            </a:r>
            <a:r>
              <a:rPr lang="es-CO" dirty="0" smtClean="0"/>
              <a:t>Evaluación Paso 2</a:t>
            </a:r>
          </a:p>
          <a:p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>PASO 2: BUSCAR Y EVALUAR FUENTES DE INFORMACIÓN</a:t>
            </a:r>
            <a:br>
              <a:rPr lang="es-CO" dirty="0" smtClean="0"/>
            </a:br>
            <a:endParaRPr lang="es-CO" dirty="0"/>
          </a:p>
        </p:txBody>
      </p:sp>
      <p:sp>
        <p:nvSpPr>
          <p:cNvPr id="4" name="3 Flecha derecha">
            <a:hlinkClick r:id="rId2" action="ppaction://hlinksldjump"/>
          </p:cNvPr>
          <p:cNvSpPr/>
          <p:nvPr/>
        </p:nvSpPr>
        <p:spPr>
          <a:xfrm>
            <a:off x="6286512" y="5572140"/>
            <a:ext cx="714380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3935613"/>
          </a:xfrm>
        </p:spPr>
        <p:txBody>
          <a:bodyPr/>
          <a:lstStyle/>
          <a:p>
            <a:r>
              <a:rPr lang="es-CO" b="1" dirty="0" err="1" smtClean="0">
                <a:solidFill>
                  <a:srgbClr val="C00000"/>
                </a:solidFill>
              </a:rPr>
              <a:t>Subpaso</a:t>
            </a:r>
            <a:r>
              <a:rPr lang="es-CO" b="1" dirty="0" smtClean="0">
                <a:solidFill>
                  <a:srgbClr val="C00000"/>
                </a:solidFill>
              </a:rPr>
              <a:t> 3a:</a:t>
            </a:r>
            <a:r>
              <a:rPr lang="es-CO" dirty="0" smtClean="0">
                <a:solidFill>
                  <a:srgbClr val="C00000"/>
                </a:solidFill>
              </a:rPr>
              <a:t> </a:t>
            </a:r>
            <a:r>
              <a:rPr lang="es-CO" dirty="0" smtClean="0"/>
              <a:t>Elegir la información más adecuada para resolver las Preguntas Secundarias</a:t>
            </a:r>
          </a:p>
          <a:p>
            <a:r>
              <a:rPr lang="es-CO" b="1" dirty="0" err="1" smtClean="0">
                <a:solidFill>
                  <a:srgbClr val="C00000"/>
                </a:solidFill>
              </a:rPr>
              <a:t>Subpaso</a:t>
            </a:r>
            <a:r>
              <a:rPr lang="es-CO" b="1" dirty="0" smtClean="0">
                <a:solidFill>
                  <a:srgbClr val="C00000"/>
                </a:solidFill>
              </a:rPr>
              <a:t> 3b:</a:t>
            </a:r>
            <a:r>
              <a:rPr lang="es-CO" dirty="0" smtClean="0">
                <a:solidFill>
                  <a:srgbClr val="C00000"/>
                </a:solidFill>
              </a:rPr>
              <a:t> </a:t>
            </a:r>
            <a:r>
              <a:rPr lang="es-CO" dirty="0" smtClean="0"/>
              <a:t>Leer, entender, comparar, y evaluar la información seleccionada</a:t>
            </a:r>
          </a:p>
          <a:p>
            <a:r>
              <a:rPr lang="es-CO" b="1" dirty="0" err="1" smtClean="0">
                <a:solidFill>
                  <a:srgbClr val="C00000"/>
                </a:solidFill>
              </a:rPr>
              <a:t>Subpaso</a:t>
            </a:r>
            <a:r>
              <a:rPr lang="es-CO" b="1" dirty="0" smtClean="0">
                <a:solidFill>
                  <a:srgbClr val="C00000"/>
                </a:solidFill>
              </a:rPr>
              <a:t> 3c:</a:t>
            </a:r>
            <a:r>
              <a:rPr lang="es-CO" dirty="0" smtClean="0">
                <a:solidFill>
                  <a:srgbClr val="C00000"/>
                </a:solidFill>
              </a:rPr>
              <a:t> </a:t>
            </a:r>
            <a:r>
              <a:rPr lang="es-CO" dirty="0" smtClean="0"/>
              <a:t>Responder las Preguntas Secundarias</a:t>
            </a:r>
          </a:p>
          <a:p>
            <a:r>
              <a:rPr lang="es-CO" b="1" dirty="0" err="1" smtClean="0">
                <a:solidFill>
                  <a:srgbClr val="C00000"/>
                </a:solidFill>
              </a:rPr>
              <a:t>Subpaso</a:t>
            </a:r>
            <a:r>
              <a:rPr lang="es-CO" b="1" dirty="0" smtClean="0">
                <a:solidFill>
                  <a:srgbClr val="C00000"/>
                </a:solidFill>
              </a:rPr>
              <a:t> 3d:</a:t>
            </a:r>
            <a:r>
              <a:rPr lang="es-CO" dirty="0" smtClean="0">
                <a:solidFill>
                  <a:srgbClr val="C00000"/>
                </a:solidFill>
              </a:rPr>
              <a:t> </a:t>
            </a:r>
            <a:r>
              <a:rPr lang="es-CO" dirty="0" smtClean="0"/>
              <a:t>Evaluación Paso 3</a:t>
            </a:r>
          </a:p>
          <a:p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>PASO 3: ANALIZAR LA INFORMACIÓN</a:t>
            </a:r>
            <a:br>
              <a:rPr lang="es-CO" dirty="0" smtClean="0"/>
            </a:br>
            <a:endParaRPr lang="es-CO" dirty="0"/>
          </a:p>
        </p:txBody>
      </p:sp>
      <p:sp>
        <p:nvSpPr>
          <p:cNvPr id="4" name="3 Flecha derecha">
            <a:hlinkClick r:id="rId2" action="ppaction://hlinksldjump"/>
          </p:cNvPr>
          <p:cNvSpPr/>
          <p:nvPr/>
        </p:nvSpPr>
        <p:spPr>
          <a:xfrm>
            <a:off x="6643702" y="5857892"/>
            <a:ext cx="64294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3935613"/>
          </a:xfrm>
        </p:spPr>
        <p:txBody>
          <a:bodyPr/>
          <a:lstStyle/>
          <a:p>
            <a:r>
              <a:rPr lang="es-CO" b="1" dirty="0" err="1" smtClean="0">
                <a:solidFill>
                  <a:srgbClr val="C00000"/>
                </a:solidFill>
              </a:rPr>
              <a:t>Subpaso</a:t>
            </a:r>
            <a:r>
              <a:rPr lang="es-CO" b="1" dirty="0" smtClean="0">
                <a:solidFill>
                  <a:srgbClr val="C00000"/>
                </a:solidFill>
              </a:rPr>
              <a:t> 4a</a:t>
            </a:r>
            <a:r>
              <a:rPr lang="es-CO" dirty="0" smtClean="0">
                <a:solidFill>
                  <a:srgbClr val="C00000"/>
                </a:solidFill>
              </a:rPr>
              <a:t>: </a:t>
            </a:r>
            <a:r>
              <a:rPr lang="es-CO" dirty="0" smtClean="0"/>
              <a:t>Resolver la Pregunta Inicial</a:t>
            </a:r>
          </a:p>
          <a:p>
            <a:r>
              <a:rPr lang="es-CO" b="1" dirty="0" err="1" smtClean="0">
                <a:solidFill>
                  <a:srgbClr val="C00000"/>
                </a:solidFill>
              </a:rPr>
              <a:t>Subpaso</a:t>
            </a:r>
            <a:r>
              <a:rPr lang="es-CO" b="1" dirty="0" smtClean="0">
                <a:solidFill>
                  <a:srgbClr val="C00000"/>
                </a:solidFill>
              </a:rPr>
              <a:t> 4b:</a:t>
            </a:r>
            <a:r>
              <a:rPr lang="es-CO" dirty="0" smtClean="0">
                <a:solidFill>
                  <a:srgbClr val="C00000"/>
                </a:solidFill>
              </a:rPr>
              <a:t> </a:t>
            </a:r>
            <a:r>
              <a:rPr lang="es-CO" dirty="0" smtClean="0"/>
              <a:t>Elaborar un producto concreto</a:t>
            </a:r>
          </a:p>
          <a:p>
            <a:r>
              <a:rPr lang="es-CO" b="1" dirty="0" err="1" smtClean="0">
                <a:solidFill>
                  <a:srgbClr val="C00000"/>
                </a:solidFill>
              </a:rPr>
              <a:t>Subpaso</a:t>
            </a:r>
            <a:r>
              <a:rPr lang="es-CO" b="1" dirty="0" smtClean="0">
                <a:solidFill>
                  <a:srgbClr val="C00000"/>
                </a:solidFill>
              </a:rPr>
              <a:t> 4c: </a:t>
            </a:r>
            <a:r>
              <a:rPr lang="es-CO" dirty="0" smtClean="0"/>
              <a:t>Comunicar los resultados de la investigación </a:t>
            </a:r>
          </a:p>
          <a:p>
            <a:r>
              <a:rPr lang="es-CO" b="1" dirty="0" err="1" smtClean="0">
                <a:solidFill>
                  <a:srgbClr val="C00000"/>
                </a:solidFill>
              </a:rPr>
              <a:t>Subpaso</a:t>
            </a:r>
            <a:r>
              <a:rPr lang="es-CO" b="1" dirty="0" smtClean="0">
                <a:solidFill>
                  <a:srgbClr val="C00000"/>
                </a:solidFill>
              </a:rPr>
              <a:t> 4d:</a:t>
            </a:r>
            <a:r>
              <a:rPr lang="es-CO" dirty="0" smtClean="0">
                <a:solidFill>
                  <a:srgbClr val="C00000"/>
                </a:solidFill>
              </a:rPr>
              <a:t> </a:t>
            </a:r>
            <a:r>
              <a:rPr lang="es-CO" dirty="0" smtClean="0"/>
              <a:t>Evaluación del Paso 4 y del Proceso</a:t>
            </a:r>
          </a:p>
          <a:p>
            <a:endParaRPr lang="es-CO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CO" dirty="0" smtClean="0"/>
              <a:t>PASO 4: SINTETIZAR LA INFORMACIÓN Y UTILIZARLA</a:t>
            </a:r>
            <a:br>
              <a:rPr lang="es-CO" dirty="0" smtClean="0"/>
            </a:br>
            <a:endParaRPr lang="es-CO" dirty="0"/>
          </a:p>
        </p:txBody>
      </p:sp>
      <p:sp>
        <p:nvSpPr>
          <p:cNvPr id="4" name="3 Flecha derecha">
            <a:hlinkClick r:id="rId2" action="ppaction://hlinksldjump"/>
          </p:cNvPr>
          <p:cNvSpPr/>
          <p:nvPr/>
        </p:nvSpPr>
        <p:spPr>
          <a:xfrm>
            <a:off x="6286512" y="5214950"/>
            <a:ext cx="857256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" name="4 CuadroTexto"/>
          <p:cNvSpPr txBox="1"/>
          <p:nvPr/>
        </p:nvSpPr>
        <p:spPr>
          <a:xfrm>
            <a:off x="6072198" y="6072206"/>
            <a:ext cx="11464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dirty="0" smtClean="0"/>
              <a:t>Repartir preguntas.</a:t>
            </a:r>
            <a:endParaRPr lang="es-CO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ES" dirty="0" smtClean="0"/>
              <a:t>¿Cuáles son las principales diferencias entre el Homo Sapiens </a:t>
            </a:r>
            <a:r>
              <a:rPr lang="es-ES" dirty="0" err="1" smtClean="0"/>
              <a:t>Sapiens</a:t>
            </a:r>
            <a:r>
              <a:rPr lang="es-ES" dirty="0" smtClean="0"/>
              <a:t> y el </a:t>
            </a:r>
            <a:r>
              <a:rPr lang="es-ES" dirty="0" err="1" smtClean="0"/>
              <a:t>Neardental</a:t>
            </a:r>
            <a:r>
              <a:rPr lang="es-ES" dirty="0" smtClean="0"/>
              <a:t>?</a:t>
            </a:r>
          </a:p>
          <a:p>
            <a:pPr lvl="1" algn="just">
              <a:buNone/>
            </a:pPr>
            <a:r>
              <a:rPr lang="es-ES" dirty="0" smtClean="0">
                <a:solidFill>
                  <a:schemeClr val="bg1"/>
                </a:solidFill>
              </a:rPr>
              <a:t>Preguntas iniciales que exigen establecer una </a:t>
            </a:r>
            <a:r>
              <a:rPr lang="es-ES" i="1" dirty="0" smtClean="0">
                <a:solidFill>
                  <a:schemeClr val="bg1"/>
                </a:solidFill>
              </a:rPr>
              <a:t>comparación.</a:t>
            </a:r>
          </a:p>
          <a:p>
            <a:pPr algn="just"/>
            <a:r>
              <a:rPr lang="es-ES" dirty="0" smtClean="0"/>
              <a:t>¿Por qué perdió Plutón su estatus de planeta?</a:t>
            </a:r>
          </a:p>
          <a:p>
            <a:pPr lvl="1" algn="just">
              <a:buNone/>
            </a:pPr>
            <a:r>
              <a:rPr lang="es-ES" dirty="0" smtClean="0">
                <a:solidFill>
                  <a:schemeClr val="bg1"/>
                </a:solidFill>
              </a:rPr>
              <a:t>Preguntas iniciales que exigen identificar y explicar relaciones de </a:t>
            </a:r>
            <a:r>
              <a:rPr lang="es-ES" i="1" dirty="0" smtClean="0">
                <a:solidFill>
                  <a:schemeClr val="bg1"/>
                </a:solidFill>
              </a:rPr>
              <a:t>causa – efecto.</a:t>
            </a:r>
          </a:p>
          <a:p>
            <a:pPr algn="just"/>
            <a:r>
              <a:rPr lang="es-ES" dirty="0" smtClean="0"/>
              <a:t>¿Qué le ocurriría a un ser humano si saliera al espacio sin traje de astronauta?</a:t>
            </a:r>
          </a:p>
          <a:p>
            <a:pPr lvl="1" algn="just">
              <a:buNone/>
            </a:pPr>
            <a:r>
              <a:rPr lang="es-ES" dirty="0" smtClean="0">
                <a:solidFill>
                  <a:schemeClr val="bg1"/>
                </a:solidFill>
              </a:rPr>
              <a:t>Preguntas iniciales que exigen realizar una </a:t>
            </a:r>
            <a:r>
              <a:rPr lang="es-ES" i="1" dirty="0" smtClean="0">
                <a:solidFill>
                  <a:schemeClr val="bg1"/>
                </a:solidFill>
              </a:rPr>
              <a:t>predicción.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PREGUNTAS INICIALES</a:t>
            </a:r>
            <a:endParaRPr lang="es-ES" dirty="0"/>
          </a:p>
        </p:txBody>
      </p:sp>
      <p:pic>
        <p:nvPicPr>
          <p:cNvPr id="4" name="Picture 2" descr="taxonom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0"/>
            <a:ext cx="2357422" cy="1727348"/>
          </a:xfrm>
          <a:prstGeom prst="rect">
            <a:avLst/>
          </a:prstGeom>
          <a:noFill/>
        </p:spPr>
      </p:pic>
      <p:sp>
        <p:nvSpPr>
          <p:cNvPr id="5" name="4 Flecha derecha"/>
          <p:cNvSpPr/>
          <p:nvPr/>
        </p:nvSpPr>
        <p:spPr>
          <a:xfrm rot="12993133">
            <a:off x="8351582" y="1420718"/>
            <a:ext cx="50006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6 Flecha derecha"/>
          <p:cNvSpPr/>
          <p:nvPr/>
        </p:nvSpPr>
        <p:spPr>
          <a:xfrm rot="21064119">
            <a:off x="6992832" y="1500174"/>
            <a:ext cx="50006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7 Flecha derecha"/>
          <p:cNvSpPr/>
          <p:nvPr/>
        </p:nvSpPr>
        <p:spPr>
          <a:xfrm rot="1733810">
            <a:off x="8218727" y="469096"/>
            <a:ext cx="50006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s-ES" dirty="0" smtClean="0"/>
              <a:t>¿Cómo vence un avión la ley de la gravedad para levantar vuelo?</a:t>
            </a:r>
          </a:p>
          <a:p>
            <a:pPr algn="just">
              <a:buNone/>
            </a:pPr>
            <a:r>
              <a:rPr lang="es-ES" dirty="0" smtClean="0"/>
              <a:t>	</a:t>
            </a:r>
            <a:r>
              <a:rPr lang="es-ES" dirty="0" smtClean="0">
                <a:solidFill>
                  <a:schemeClr val="bg1"/>
                </a:solidFill>
              </a:rPr>
              <a:t>Preguntas iniciales que exigen comprender un </a:t>
            </a:r>
            <a:r>
              <a:rPr lang="es-ES" i="1" dirty="0" smtClean="0">
                <a:solidFill>
                  <a:schemeClr val="bg1"/>
                </a:solidFill>
              </a:rPr>
              <a:t>proceso</a:t>
            </a:r>
            <a:r>
              <a:rPr lang="es-ES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es-ES" dirty="0" smtClean="0"/>
              <a:t>¿En tu concepto, es verdad que el hombre llegó a la Luna o se trató de un montaje cinematográfico?</a:t>
            </a:r>
          </a:p>
          <a:p>
            <a:pPr algn="just">
              <a:buNone/>
            </a:pPr>
            <a:r>
              <a:rPr lang="es-ES" dirty="0" smtClean="0"/>
              <a:t>	</a:t>
            </a:r>
            <a:r>
              <a:rPr lang="es-ES" dirty="0" smtClean="0">
                <a:solidFill>
                  <a:schemeClr val="bg1"/>
                </a:solidFill>
              </a:rPr>
              <a:t>Preguntas iniciales que exigen realizar una </a:t>
            </a:r>
            <a:r>
              <a:rPr lang="es-ES" i="1" dirty="0" smtClean="0">
                <a:solidFill>
                  <a:schemeClr val="bg1"/>
                </a:solidFill>
              </a:rPr>
              <a:t>evaluación.</a:t>
            </a:r>
          </a:p>
          <a:p>
            <a:pPr algn="just"/>
            <a:r>
              <a:rPr lang="es-ES" dirty="0" smtClean="0"/>
              <a:t>¿Qué les dirías a los jóvenes colombianos para convencerlos de que reduzcan su consumo de alcohol?</a:t>
            </a:r>
          </a:p>
          <a:p>
            <a:pPr algn="just">
              <a:buNone/>
            </a:pPr>
            <a:r>
              <a:rPr lang="es-ES" dirty="0" smtClean="0"/>
              <a:t>	</a:t>
            </a:r>
            <a:r>
              <a:rPr lang="es-ES" dirty="0" smtClean="0">
                <a:solidFill>
                  <a:schemeClr val="bg1"/>
                </a:solidFill>
              </a:rPr>
              <a:t>Preguntas iniciales que exigen </a:t>
            </a:r>
            <a:r>
              <a:rPr lang="es-ES" i="1" dirty="0" smtClean="0">
                <a:solidFill>
                  <a:schemeClr val="bg1"/>
                </a:solidFill>
              </a:rPr>
              <a:t>persuadir </a:t>
            </a:r>
            <a:r>
              <a:rPr lang="es-ES" dirty="0" smtClean="0">
                <a:solidFill>
                  <a:schemeClr val="bg1"/>
                </a:solidFill>
              </a:rPr>
              <a:t>a una audiencia.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PREGUNTAS INICIALES</a:t>
            </a:r>
            <a:endParaRPr lang="es-ES" dirty="0"/>
          </a:p>
        </p:txBody>
      </p:sp>
      <p:pic>
        <p:nvPicPr>
          <p:cNvPr id="5" name="Picture 2" descr="taxonom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0"/>
            <a:ext cx="2357422" cy="1727348"/>
          </a:xfrm>
          <a:prstGeom prst="rect">
            <a:avLst/>
          </a:prstGeom>
          <a:noFill/>
        </p:spPr>
      </p:pic>
      <p:sp>
        <p:nvSpPr>
          <p:cNvPr id="6" name="5 Flecha derecha"/>
          <p:cNvSpPr/>
          <p:nvPr/>
        </p:nvSpPr>
        <p:spPr>
          <a:xfrm rot="20080350">
            <a:off x="7780183" y="399946"/>
            <a:ext cx="50006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6 Flecha derecha"/>
          <p:cNvSpPr/>
          <p:nvPr/>
        </p:nvSpPr>
        <p:spPr>
          <a:xfrm rot="20061636">
            <a:off x="8293069" y="398885"/>
            <a:ext cx="50006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7 Flecha derecha"/>
          <p:cNvSpPr/>
          <p:nvPr/>
        </p:nvSpPr>
        <p:spPr>
          <a:xfrm>
            <a:off x="7000892" y="214290"/>
            <a:ext cx="50006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60557"/>
            <a:ext cx="8229600" cy="4525963"/>
          </a:xfrm>
        </p:spPr>
        <p:txBody>
          <a:bodyPr/>
          <a:lstStyle/>
          <a:p>
            <a:pPr algn="just"/>
            <a:r>
              <a:rPr lang="es-ES" dirty="0" smtClean="0"/>
              <a:t>¿Cuál es la versión más objetiva sobre la manera como ocurrió la masacre de las bananeras? </a:t>
            </a:r>
          </a:p>
          <a:p>
            <a:pPr lvl="1" algn="just">
              <a:buNone/>
            </a:pPr>
            <a:r>
              <a:rPr lang="es-ES" dirty="0" smtClean="0">
                <a:solidFill>
                  <a:schemeClr val="bg1"/>
                </a:solidFill>
              </a:rPr>
              <a:t>Preguntas iniciales de carácter </a:t>
            </a:r>
            <a:r>
              <a:rPr lang="es-ES" i="1" dirty="0" smtClean="0">
                <a:solidFill>
                  <a:schemeClr val="bg1"/>
                </a:solidFill>
              </a:rPr>
              <a:t>periodístico.</a:t>
            </a:r>
          </a:p>
          <a:p>
            <a:pPr algn="just"/>
            <a:r>
              <a:rPr lang="es-ES" dirty="0" smtClean="0"/>
              <a:t>¿Cuál es el plan de acción más adecuado para salvar una planta(árbol) que está muriendo? </a:t>
            </a:r>
          </a:p>
          <a:p>
            <a:pPr lvl="1" algn="just">
              <a:buNone/>
            </a:pPr>
            <a:r>
              <a:rPr lang="es-ES" dirty="0" smtClean="0">
                <a:solidFill>
                  <a:schemeClr val="bg1"/>
                </a:solidFill>
              </a:rPr>
              <a:t>Preguntas iniciales que exigen proponer un </a:t>
            </a:r>
            <a:r>
              <a:rPr lang="es-ES" i="1" dirty="0" smtClean="0">
                <a:solidFill>
                  <a:schemeClr val="bg1"/>
                </a:solidFill>
              </a:rPr>
              <a:t>plan de acción</a:t>
            </a:r>
            <a:r>
              <a:rPr lang="es-ES" dirty="0" smtClean="0">
                <a:solidFill>
                  <a:schemeClr val="bg1"/>
                </a:solidFill>
              </a:rPr>
              <a:t> o una </a:t>
            </a:r>
            <a:r>
              <a:rPr lang="es-ES" i="1" dirty="0" smtClean="0">
                <a:solidFill>
                  <a:schemeClr val="bg1"/>
                </a:solidFill>
              </a:rPr>
              <a:t>propuesta.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PREGUNTAS INICIALES</a:t>
            </a:r>
            <a:endParaRPr lang="es-ES" dirty="0"/>
          </a:p>
        </p:txBody>
      </p:sp>
      <p:pic>
        <p:nvPicPr>
          <p:cNvPr id="4" name="Picture 2" descr="taxonom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0"/>
            <a:ext cx="2357422" cy="1727348"/>
          </a:xfrm>
          <a:prstGeom prst="rect">
            <a:avLst/>
          </a:prstGeom>
          <a:noFill/>
        </p:spPr>
      </p:pic>
      <p:sp>
        <p:nvSpPr>
          <p:cNvPr id="5" name="4 Flecha derecha"/>
          <p:cNvSpPr/>
          <p:nvPr/>
        </p:nvSpPr>
        <p:spPr>
          <a:xfrm>
            <a:off x="6429388" y="500042"/>
            <a:ext cx="50006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5 Flecha derecha"/>
          <p:cNvSpPr/>
          <p:nvPr/>
        </p:nvSpPr>
        <p:spPr>
          <a:xfrm>
            <a:off x="6215074" y="1071546"/>
            <a:ext cx="50006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240</TotalTime>
  <Words>418</Words>
  <Application>Microsoft Office PowerPoint</Application>
  <PresentationFormat>On-screen Show (4:3)</PresentationFormat>
  <Paragraphs>70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SOLUCIÓN DE PROBLEMAS DE INFORMACIÓN</vt:lpstr>
      <vt:lpstr>Modelo Gavilán:</vt:lpstr>
      <vt:lpstr>PASO 1: DEFINIR EL PROBLEMA DE INFORMACIÓN Y QUÉ SE NECESITA INDAGAR PARA RESOLVERLO </vt:lpstr>
      <vt:lpstr>PASO 2: BUSCAR Y EVALUAR FUENTES DE INFORMACIÓN </vt:lpstr>
      <vt:lpstr>PASO 3: ANALIZAR LA INFORMACIÓN </vt:lpstr>
      <vt:lpstr>PASO 4: SINTETIZAR LA INFORMACIÓN Y UTILIZARLA </vt:lpstr>
      <vt:lpstr>PREGUNTAS INICIALES</vt:lpstr>
      <vt:lpstr>PREGUNTAS INICIALES</vt:lpstr>
      <vt:lpstr>PREGUNTAS INICIALES</vt:lpstr>
      <vt:lpstr>ACTIVIDAD</vt:lpstr>
      <vt:lpstr>Slide 11</vt:lpstr>
      <vt:lpstr>BIBLIOGRAFÍA</vt:lpstr>
    </vt:vector>
  </TitlesOfParts>
  <Company>San José de las Vegas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SOLUCIONES TECNOLÓGICAS</dc:title>
  <dc:creator>sala1</dc:creator>
  <cp:lastModifiedBy>salam2</cp:lastModifiedBy>
  <cp:revision>37</cp:revision>
  <dcterms:created xsi:type="dcterms:W3CDTF">2010-01-18T13:10:06Z</dcterms:created>
  <dcterms:modified xsi:type="dcterms:W3CDTF">2011-01-31T13:32:43Z</dcterms:modified>
</cp:coreProperties>
</file>