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97" r:id="rId2"/>
    <p:sldId id="298" r:id="rId3"/>
    <p:sldId id="258" r:id="rId4"/>
    <p:sldId id="256" r:id="rId5"/>
    <p:sldId id="259" r:id="rId6"/>
    <p:sldId id="260" r:id="rId7"/>
    <p:sldId id="268" r:id="rId8"/>
    <p:sldId id="269" r:id="rId9"/>
    <p:sldId id="272" r:id="rId10"/>
    <p:sldId id="262" r:id="rId11"/>
    <p:sldId id="271" r:id="rId12"/>
    <p:sldId id="264" r:id="rId13"/>
    <p:sldId id="261" r:id="rId14"/>
    <p:sldId id="265" r:id="rId15"/>
    <p:sldId id="266" r:id="rId16"/>
    <p:sldId id="267" r:id="rId17"/>
    <p:sldId id="296" r:id="rId18"/>
    <p:sldId id="274" r:id="rId19"/>
    <p:sldId id="276" r:id="rId20"/>
    <p:sldId id="277" r:id="rId21"/>
    <p:sldId id="278" r:id="rId22"/>
    <p:sldId id="275" r:id="rId23"/>
    <p:sldId id="263" r:id="rId24"/>
    <p:sldId id="279" r:id="rId25"/>
    <p:sldId id="280" r:id="rId26"/>
    <p:sldId id="281" r:id="rId27"/>
    <p:sldId id="286" r:id="rId28"/>
    <p:sldId id="282" r:id="rId29"/>
    <p:sldId id="287" r:id="rId30"/>
    <p:sldId id="288" r:id="rId31"/>
    <p:sldId id="283" r:id="rId32"/>
    <p:sldId id="291" r:id="rId33"/>
    <p:sldId id="293" r:id="rId34"/>
    <p:sldId id="294" r:id="rId35"/>
    <p:sldId id="295" r:id="rId36"/>
    <p:sldId id="284" r:id="rId37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8B2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68" autoAdjust="0"/>
    <p:restoredTop sz="94622" autoAdjust="0"/>
  </p:normalViewPr>
  <p:slideViewPr>
    <p:cSldViewPr>
      <p:cViewPr>
        <p:scale>
          <a:sx n="80" d="100"/>
          <a:sy n="80" d="100"/>
        </p:scale>
        <p:origin x="-876" y="-61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BBB4F57-0A1D-4853-ACB5-C9B90695C09B}" type="doc">
      <dgm:prSet loTypeId="urn:microsoft.com/office/officeart/2005/8/layout/cycle7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77CAF549-D9C1-4E82-9A65-23FDA162DE23}">
      <dgm:prSet phldrT="[Text]"/>
      <dgm:spPr>
        <a:solidFill>
          <a:schemeClr val="accent6">
            <a:lumMod val="75000"/>
          </a:schemeClr>
        </a:solidFill>
      </dgm:spPr>
      <dgm:t>
        <a:bodyPr/>
        <a:lstStyle/>
        <a:p>
          <a:r>
            <a:rPr lang="es-MX" dirty="0" smtClean="0"/>
            <a:t>VÍCTIMAS (Acosados)</a:t>
          </a:r>
          <a:endParaRPr lang="en-US" dirty="0"/>
        </a:p>
      </dgm:t>
    </dgm:pt>
    <dgm:pt modelId="{04F5A481-8A94-45D5-8A9C-9893E3D090FB}" type="parTrans" cxnId="{30CCED3E-2675-4421-9D90-007E982575AE}">
      <dgm:prSet/>
      <dgm:spPr/>
      <dgm:t>
        <a:bodyPr/>
        <a:lstStyle/>
        <a:p>
          <a:endParaRPr lang="en-US"/>
        </a:p>
      </dgm:t>
    </dgm:pt>
    <dgm:pt modelId="{4C6F530C-D8D5-401F-BC64-782D5DEEDCA4}" type="sibTrans" cxnId="{30CCED3E-2675-4421-9D90-007E982575AE}">
      <dgm:prSet/>
      <dgm:spPr/>
      <dgm:t>
        <a:bodyPr/>
        <a:lstStyle/>
        <a:p>
          <a:endParaRPr lang="en-US"/>
        </a:p>
      </dgm:t>
    </dgm:pt>
    <dgm:pt modelId="{4FDB0E4E-345E-41D6-A568-ED5C3238E133}">
      <dgm:prSet phldrT="[Text]"/>
      <dgm:spPr>
        <a:solidFill>
          <a:schemeClr val="accent6">
            <a:lumMod val="75000"/>
          </a:schemeClr>
        </a:solidFill>
      </dgm:spPr>
      <dgm:t>
        <a:bodyPr/>
        <a:lstStyle/>
        <a:p>
          <a:r>
            <a:rPr lang="es-MX" dirty="0" smtClean="0"/>
            <a:t>BULLIES (Acosadores)</a:t>
          </a:r>
          <a:endParaRPr lang="en-US" dirty="0"/>
        </a:p>
      </dgm:t>
    </dgm:pt>
    <dgm:pt modelId="{0EF2FB09-CF2C-4CAC-B6B8-1F55F1CCFDB0}" type="parTrans" cxnId="{D7FDBFA7-A634-470D-8D2A-B678189A2472}">
      <dgm:prSet/>
      <dgm:spPr/>
      <dgm:t>
        <a:bodyPr/>
        <a:lstStyle/>
        <a:p>
          <a:endParaRPr lang="en-US"/>
        </a:p>
      </dgm:t>
    </dgm:pt>
    <dgm:pt modelId="{BDCF5917-CDB4-4156-B401-B3D32F2E6A03}" type="sibTrans" cxnId="{D7FDBFA7-A634-470D-8D2A-B678189A2472}">
      <dgm:prSet/>
      <dgm:spPr/>
      <dgm:t>
        <a:bodyPr/>
        <a:lstStyle/>
        <a:p>
          <a:endParaRPr lang="en-US"/>
        </a:p>
      </dgm:t>
    </dgm:pt>
    <dgm:pt modelId="{CA35B4E9-D63B-426B-BC06-86D4A45FB6E5}">
      <dgm:prSet phldrT="[Text]"/>
      <dgm:spPr>
        <a:solidFill>
          <a:schemeClr val="accent6">
            <a:lumMod val="75000"/>
          </a:schemeClr>
        </a:solidFill>
      </dgm:spPr>
      <dgm:t>
        <a:bodyPr/>
        <a:lstStyle/>
        <a:p>
          <a:r>
            <a:rPr lang="es-MX" dirty="0" smtClean="0"/>
            <a:t>TESTIGOS (Cómplices)</a:t>
          </a:r>
          <a:endParaRPr lang="en-US" dirty="0"/>
        </a:p>
      </dgm:t>
    </dgm:pt>
    <dgm:pt modelId="{14EF1CCE-4320-4600-BD13-15B3C7BCEDCF}" type="parTrans" cxnId="{762AAA92-6FD7-42C3-9211-11F951691F71}">
      <dgm:prSet/>
      <dgm:spPr/>
      <dgm:t>
        <a:bodyPr/>
        <a:lstStyle/>
        <a:p>
          <a:endParaRPr lang="en-US"/>
        </a:p>
      </dgm:t>
    </dgm:pt>
    <dgm:pt modelId="{71929A88-FB2B-4CD5-B36C-AFAB12C59CB6}" type="sibTrans" cxnId="{762AAA92-6FD7-42C3-9211-11F951691F71}">
      <dgm:prSet/>
      <dgm:spPr/>
      <dgm:t>
        <a:bodyPr/>
        <a:lstStyle/>
        <a:p>
          <a:endParaRPr lang="en-US"/>
        </a:p>
      </dgm:t>
    </dgm:pt>
    <dgm:pt modelId="{E4E367F3-F6A8-4D2B-901A-5358655C34C6}" type="pres">
      <dgm:prSet presAssocID="{DBBB4F57-0A1D-4853-ACB5-C9B90695C09B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0F2935A4-F69C-459F-BDB5-31370A451667}" type="pres">
      <dgm:prSet presAssocID="{77CAF549-D9C1-4E82-9A65-23FDA162DE23}" presName="node" presStyleLbl="node1" presStyleIdx="0" presStyleCnt="3" custRadScaleRad="81638" custRadScaleInc="-112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3747764-E513-4382-AE3B-1261369B9729}" type="pres">
      <dgm:prSet presAssocID="{4C6F530C-D8D5-401F-BC64-782D5DEEDCA4}" presName="sibTrans" presStyleLbl="sibTrans2D1" presStyleIdx="0" presStyleCnt="3"/>
      <dgm:spPr/>
      <dgm:t>
        <a:bodyPr/>
        <a:lstStyle/>
        <a:p>
          <a:endParaRPr lang="en-US"/>
        </a:p>
      </dgm:t>
    </dgm:pt>
    <dgm:pt modelId="{F5507509-8A29-4EF6-90F2-42A3671BAC2A}" type="pres">
      <dgm:prSet presAssocID="{4C6F530C-D8D5-401F-BC64-782D5DEEDCA4}" presName="connectorText" presStyleLbl="sibTrans2D1" presStyleIdx="0" presStyleCnt="3"/>
      <dgm:spPr/>
      <dgm:t>
        <a:bodyPr/>
        <a:lstStyle/>
        <a:p>
          <a:endParaRPr lang="en-US"/>
        </a:p>
      </dgm:t>
    </dgm:pt>
    <dgm:pt modelId="{70F5B7D1-EA97-43FC-AB50-DF84F0365628}" type="pres">
      <dgm:prSet presAssocID="{4FDB0E4E-345E-41D6-A568-ED5C3238E133}" presName="node" presStyleLbl="node1" presStyleIdx="1" presStyleCnt="3" custRadScaleRad="94748" custRadScaleInc="-1011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634CA26-4B41-4FF5-A3CA-3EA6EEF8E773}" type="pres">
      <dgm:prSet presAssocID="{BDCF5917-CDB4-4156-B401-B3D32F2E6A03}" presName="sibTrans" presStyleLbl="sibTrans2D1" presStyleIdx="1" presStyleCnt="3"/>
      <dgm:spPr/>
      <dgm:t>
        <a:bodyPr/>
        <a:lstStyle/>
        <a:p>
          <a:endParaRPr lang="en-US"/>
        </a:p>
      </dgm:t>
    </dgm:pt>
    <dgm:pt modelId="{16C0B701-09E3-444C-A65A-D4CB97706D24}" type="pres">
      <dgm:prSet presAssocID="{BDCF5917-CDB4-4156-B401-B3D32F2E6A03}" presName="connectorText" presStyleLbl="sibTrans2D1" presStyleIdx="1" presStyleCnt="3"/>
      <dgm:spPr/>
      <dgm:t>
        <a:bodyPr/>
        <a:lstStyle/>
        <a:p>
          <a:endParaRPr lang="en-US"/>
        </a:p>
      </dgm:t>
    </dgm:pt>
    <dgm:pt modelId="{79722A23-0B09-476E-A5A3-486B13058CE0}" type="pres">
      <dgm:prSet presAssocID="{CA35B4E9-D63B-426B-BC06-86D4A45FB6E5}" presName="node" presStyleLbl="node1" presStyleIdx="2" presStyleCnt="3" custRadScaleRad="94392" custRadScaleInc="1093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8180B09-07BC-4CBE-9CFA-82A2E3E625ED}" type="pres">
      <dgm:prSet presAssocID="{71929A88-FB2B-4CD5-B36C-AFAB12C59CB6}" presName="sibTrans" presStyleLbl="sibTrans2D1" presStyleIdx="2" presStyleCnt="3"/>
      <dgm:spPr/>
      <dgm:t>
        <a:bodyPr/>
        <a:lstStyle/>
        <a:p>
          <a:endParaRPr lang="en-US"/>
        </a:p>
      </dgm:t>
    </dgm:pt>
    <dgm:pt modelId="{F84EAA0F-C9D0-4797-A22F-EC16CDA2E834}" type="pres">
      <dgm:prSet presAssocID="{71929A88-FB2B-4CD5-B36C-AFAB12C59CB6}" presName="connectorText" presStyleLbl="sibTrans2D1" presStyleIdx="2" presStyleCnt="3"/>
      <dgm:spPr/>
      <dgm:t>
        <a:bodyPr/>
        <a:lstStyle/>
        <a:p>
          <a:endParaRPr lang="en-US"/>
        </a:p>
      </dgm:t>
    </dgm:pt>
  </dgm:ptLst>
  <dgm:cxnLst>
    <dgm:cxn modelId="{F97D12FC-2A8E-4F8C-91DB-C25972A0C6BE}" type="presOf" srcId="{BDCF5917-CDB4-4156-B401-B3D32F2E6A03}" destId="{16C0B701-09E3-444C-A65A-D4CB97706D24}" srcOrd="1" destOrd="0" presId="urn:microsoft.com/office/officeart/2005/8/layout/cycle7"/>
    <dgm:cxn modelId="{253C77BA-884A-4706-A4FC-DB84E377168D}" type="presOf" srcId="{BDCF5917-CDB4-4156-B401-B3D32F2E6A03}" destId="{9634CA26-4B41-4FF5-A3CA-3EA6EEF8E773}" srcOrd="0" destOrd="0" presId="urn:microsoft.com/office/officeart/2005/8/layout/cycle7"/>
    <dgm:cxn modelId="{D7FDBFA7-A634-470D-8D2A-B678189A2472}" srcId="{DBBB4F57-0A1D-4853-ACB5-C9B90695C09B}" destId="{4FDB0E4E-345E-41D6-A568-ED5C3238E133}" srcOrd="1" destOrd="0" parTransId="{0EF2FB09-CF2C-4CAC-B6B8-1F55F1CCFDB0}" sibTransId="{BDCF5917-CDB4-4156-B401-B3D32F2E6A03}"/>
    <dgm:cxn modelId="{30CCED3E-2675-4421-9D90-007E982575AE}" srcId="{DBBB4F57-0A1D-4853-ACB5-C9B90695C09B}" destId="{77CAF549-D9C1-4E82-9A65-23FDA162DE23}" srcOrd="0" destOrd="0" parTransId="{04F5A481-8A94-45D5-8A9C-9893E3D090FB}" sibTransId="{4C6F530C-D8D5-401F-BC64-782D5DEEDCA4}"/>
    <dgm:cxn modelId="{ACBE813D-E674-4F52-A657-146ECC534FDD}" type="presOf" srcId="{77CAF549-D9C1-4E82-9A65-23FDA162DE23}" destId="{0F2935A4-F69C-459F-BDB5-31370A451667}" srcOrd="0" destOrd="0" presId="urn:microsoft.com/office/officeart/2005/8/layout/cycle7"/>
    <dgm:cxn modelId="{762AAA92-6FD7-42C3-9211-11F951691F71}" srcId="{DBBB4F57-0A1D-4853-ACB5-C9B90695C09B}" destId="{CA35B4E9-D63B-426B-BC06-86D4A45FB6E5}" srcOrd="2" destOrd="0" parTransId="{14EF1CCE-4320-4600-BD13-15B3C7BCEDCF}" sibTransId="{71929A88-FB2B-4CD5-B36C-AFAB12C59CB6}"/>
    <dgm:cxn modelId="{62BFB78A-6F71-4FDE-AE52-C154BDEAE2F9}" type="presOf" srcId="{4C6F530C-D8D5-401F-BC64-782D5DEEDCA4}" destId="{D3747764-E513-4382-AE3B-1261369B9729}" srcOrd="0" destOrd="0" presId="urn:microsoft.com/office/officeart/2005/8/layout/cycle7"/>
    <dgm:cxn modelId="{66F5719D-2572-472D-A008-6D491C386D84}" type="presOf" srcId="{4C6F530C-D8D5-401F-BC64-782D5DEEDCA4}" destId="{F5507509-8A29-4EF6-90F2-42A3671BAC2A}" srcOrd="1" destOrd="0" presId="urn:microsoft.com/office/officeart/2005/8/layout/cycle7"/>
    <dgm:cxn modelId="{799EC6B2-5BD6-40EB-938A-6436BAB9234D}" type="presOf" srcId="{DBBB4F57-0A1D-4853-ACB5-C9B90695C09B}" destId="{E4E367F3-F6A8-4D2B-901A-5358655C34C6}" srcOrd="0" destOrd="0" presId="urn:microsoft.com/office/officeart/2005/8/layout/cycle7"/>
    <dgm:cxn modelId="{D242D1E9-C681-4AE9-9FFC-1CAE00F18C43}" type="presOf" srcId="{71929A88-FB2B-4CD5-B36C-AFAB12C59CB6}" destId="{F84EAA0F-C9D0-4797-A22F-EC16CDA2E834}" srcOrd="1" destOrd="0" presId="urn:microsoft.com/office/officeart/2005/8/layout/cycle7"/>
    <dgm:cxn modelId="{5EAA3940-F531-4497-8034-578C9E80A5D4}" type="presOf" srcId="{71929A88-FB2B-4CD5-B36C-AFAB12C59CB6}" destId="{78180B09-07BC-4CBE-9CFA-82A2E3E625ED}" srcOrd="0" destOrd="0" presId="urn:microsoft.com/office/officeart/2005/8/layout/cycle7"/>
    <dgm:cxn modelId="{4CAAA374-0A86-441D-AE86-4B585DCA3D94}" type="presOf" srcId="{CA35B4E9-D63B-426B-BC06-86D4A45FB6E5}" destId="{79722A23-0B09-476E-A5A3-486B13058CE0}" srcOrd="0" destOrd="0" presId="urn:microsoft.com/office/officeart/2005/8/layout/cycle7"/>
    <dgm:cxn modelId="{464064E1-D04B-40F2-BC7B-312F1D4F04AD}" type="presOf" srcId="{4FDB0E4E-345E-41D6-A568-ED5C3238E133}" destId="{70F5B7D1-EA97-43FC-AB50-DF84F0365628}" srcOrd="0" destOrd="0" presId="urn:microsoft.com/office/officeart/2005/8/layout/cycle7"/>
    <dgm:cxn modelId="{FB927E16-5E90-429E-82E1-08B9E3ABCCC3}" type="presParOf" srcId="{E4E367F3-F6A8-4D2B-901A-5358655C34C6}" destId="{0F2935A4-F69C-459F-BDB5-31370A451667}" srcOrd="0" destOrd="0" presId="urn:microsoft.com/office/officeart/2005/8/layout/cycle7"/>
    <dgm:cxn modelId="{F2B68476-B42D-4D37-8A74-604939F7473E}" type="presParOf" srcId="{E4E367F3-F6A8-4D2B-901A-5358655C34C6}" destId="{D3747764-E513-4382-AE3B-1261369B9729}" srcOrd="1" destOrd="0" presId="urn:microsoft.com/office/officeart/2005/8/layout/cycle7"/>
    <dgm:cxn modelId="{05F936D2-3828-4C1F-9A71-7CD1768B49CA}" type="presParOf" srcId="{D3747764-E513-4382-AE3B-1261369B9729}" destId="{F5507509-8A29-4EF6-90F2-42A3671BAC2A}" srcOrd="0" destOrd="0" presId="urn:microsoft.com/office/officeart/2005/8/layout/cycle7"/>
    <dgm:cxn modelId="{3770F535-52DB-437E-9123-9A27F260E9D3}" type="presParOf" srcId="{E4E367F3-F6A8-4D2B-901A-5358655C34C6}" destId="{70F5B7D1-EA97-43FC-AB50-DF84F0365628}" srcOrd="2" destOrd="0" presId="urn:microsoft.com/office/officeart/2005/8/layout/cycle7"/>
    <dgm:cxn modelId="{3199C80E-F2C6-49A9-95AF-84A26776CB49}" type="presParOf" srcId="{E4E367F3-F6A8-4D2B-901A-5358655C34C6}" destId="{9634CA26-4B41-4FF5-A3CA-3EA6EEF8E773}" srcOrd="3" destOrd="0" presId="urn:microsoft.com/office/officeart/2005/8/layout/cycle7"/>
    <dgm:cxn modelId="{BA1D557A-5CEC-4AC7-BBD9-CE747982D3AC}" type="presParOf" srcId="{9634CA26-4B41-4FF5-A3CA-3EA6EEF8E773}" destId="{16C0B701-09E3-444C-A65A-D4CB97706D24}" srcOrd="0" destOrd="0" presId="urn:microsoft.com/office/officeart/2005/8/layout/cycle7"/>
    <dgm:cxn modelId="{8E231D46-4BAE-4DF9-B31E-E4A01DAE29B7}" type="presParOf" srcId="{E4E367F3-F6A8-4D2B-901A-5358655C34C6}" destId="{79722A23-0B09-476E-A5A3-486B13058CE0}" srcOrd="4" destOrd="0" presId="urn:microsoft.com/office/officeart/2005/8/layout/cycle7"/>
    <dgm:cxn modelId="{0B8B8CB4-A884-419D-9A39-C2F4634C18DE}" type="presParOf" srcId="{E4E367F3-F6A8-4D2B-901A-5358655C34C6}" destId="{78180B09-07BC-4CBE-9CFA-82A2E3E625ED}" srcOrd="5" destOrd="0" presId="urn:microsoft.com/office/officeart/2005/8/layout/cycle7"/>
    <dgm:cxn modelId="{2BB965BB-200B-4941-B46A-F28A6B34F5AD}" type="presParOf" srcId="{78180B09-07BC-4CBE-9CFA-82A2E3E625ED}" destId="{F84EAA0F-C9D0-4797-A22F-EC16CDA2E834}" srcOrd="0" destOrd="0" presId="urn:microsoft.com/office/officeart/2005/8/layout/cycle7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7">
  <dgm:title val=""/>
  <dgm:desc val=""/>
  <dgm:catLst>
    <dgm:cat type="cycle" pri="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</dgm:alg>
      </dgm:if>
      <dgm:else name="Name3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onstrLst>
      <dgm:constr type="diam" refType="w"/>
      <dgm:constr type="w" for="ch" ptType="node" refType="w"/>
      <dgm:constr type="primFontSz" for="ch" ptType="node" op="equ" val="65"/>
      <dgm:constr type="w" for="ch" forName="sibTrans" refType="w" refFor="ch" refPtType="node" op="equ" fact="0.35"/>
      <dgm:constr type="connDist" for="ch" forName="sibTrans" op="equ"/>
      <dgm:constr type="primFontSz" for="des" forName="connectorText" op="equ" val="55"/>
      <dgm:constr type="primFontSz" for="des" forName="connectorText" refType="primFontSz" refFor="ch" refPtType="node" op="lte" fact="0.8"/>
      <dgm:constr type="sibSp" refType="w" refFor="ch" refPtType="node" op="equ" fact="0.65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4">
        <dgm:if name="Name5" axis="par ch" ptType="doc node" func="cnt" op="gt" val="1">
          <dgm:forEach name="sibTransForEach" axis="followSib" ptType="sibTrans" hideLastTrans="0" cnt="1">
            <dgm:layoutNode name="sibTrans">
              <dgm:choose name="Name6">
                <dgm:if name="Name7" axis="par ch" ptType="doc node" func="posEven" op="equ" val="1">
                  <dgm:alg type="conn">
                    <dgm:param type="begPts" val="radial"/>
                    <dgm:param type="endPts" val="radial"/>
                    <dgm:param type="begSty" val="arr"/>
                    <dgm:param type="endSty" val="arr"/>
                  </dgm:alg>
                </dgm:if>
                <dgm:else name="Name8">
                  <dgm:alg type="conn">
                    <dgm:param type="begPts" val="auto"/>
                    <dgm:param type="endPts" val="auto"/>
                    <dgm:param type="begSty" val="arr"/>
                    <dgm:param type="endSty" val="arr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5"/>
                <dgm:constr type="connDist"/>
                <dgm:constr type="begPad" refType="connDist" fact="0.1"/>
                <dgm:constr type="endPad" refType="connDist" fact="0.1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9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2F33FB-B73E-4391-B00A-A8DA6C51802A}" type="datetimeFigureOut">
              <a:rPr lang="es-MX" smtClean="0"/>
              <a:pPr/>
              <a:t>18/02/2014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1F0E4-66D9-4B43-990F-F39140C056A5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926947279"/>
      </p:ext>
    </p:extLst>
  </p:cSld>
  <p:clrMapOvr>
    <a:masterClrMapping/>
  </p:clrMapOvr>
  <p:transition>
    <p:fade thruBlk="1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2F33FB-B73E-4391-B00A-A8DA6C51802A}" type="datetimeFigureOut">
              <a:rPr lang="es-MX" smtClean="0"/>
              <a:pPr/>
              <a:t>18/02/2014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1F0E4-66D9-4B43-990F-F39140C056A5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995319962"/>
      </p:ext>
    </p:extLst>
  </p:cSld>
  <p:clrMapOvr>
    <a:masterClrMapping/>
  </p:clrMapOvr>
  <p:transition>
    <p:fade thruBlk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2F33FB-B73E-4391-B00A-A8DA6C51802A}" type="datetimeFigureOut">
              <a:rPr lang="es-MX" smtClean="0"/>
              <a:pPr/>
              <a:t>18/02/2014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1F0E4-66D9-4B43-990F-F39140C056A5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424016771"/>
      </p:ext>
    </p:extLst>
  </p:cSld>
  <p:clrMapOvr>
    <a:masterClrMapping/>
  </p:clrMapOvr>
  <p:transition>
    <p:fade thruBlk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2F33FB-B73E-4391-B00A-A8DA6C51802A}" type="datetimeFigureOut">
              <a:rPr lang="es-MX" smtClean="0"/>
              <a:pPr/>
              <a:t>18/02/2014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1F0E4-66D9-4B43-990F-F39140C056A5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923310486"/>
      </p:ext>
    </p:extLst>
  </p:cSld>
  <p:clrMapOvr>
    <a:masterClrMapping/>
  </p:clrMapOvr>
  <p:transition>
    <p:fade thruBlk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2F33FB-B73E-4391-B00A-A8DA6C51802A}" type="datetimeFigureOut">
              <a:rPr lang="es-MX" smtClean="0"/>
              <a:pPr/>
              <a:t>18/02/2014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1F0E4-66D9-4B43-990F-F39140C056A5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183409373"/>
      </p:ext>
    </p:extLst>
  </p:cSld>
  <p:clrMapOvr>
    <a:masterClrMapping/>
  </p:clrMapOvr>
  <p:transition>
    <p:fade thruBlk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2F33FB-B73E-4391-B00A-A8DA6C51802A}" type="datetimeFigureOut">
              <a:rPr lang="es-MX" smtClean="0"/>
              <a:pPr/>
              <a:t>18/02/2014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1F0E4-66D9-4B43-990F-F39140C056A5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672639850"/>
      </p:ext>
    </p:extLst>
  </p:cSld>
  <p:clrMapOvr>
    <a:masterClrMapping/>
  </p:clrMapOvr>
  <p:transition>
    <p:fade thruBlk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2F33FB-B73E-4391-B00A-A8DA6C51802A}" type="datetimeFigureOut">
              <a:rPr lang="es-MX" smtClean="0"/>
              <a:pPr/>
              <a:t>18/02/2014</a:t>
            </a:fld>
            <a:endParaRPr lang="es-MX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1F0E4-66D9-4B43-990F-F39140C056A5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215268735"/>
      </p:ext>
    </p:extLst>
  </p:cSld>
  <p:clrMapOvr>
    <a:masterClrMapping/>
  </p:clrMapOvr>
  <p:transition>
    <p:fade thruBlk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2F33FB-B73E-4391-B00A-A8DA6C51802A}" type="datetimeFigureOut">
              <a:rPr lang="es-MX" smtClean="0"/>
              <a:pPr/>
              <a:t>18/02/2014</a:t>
            </a:fld>
            <a:endParaRPr lang="es-MX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1F0E4-66D9-4B43-990F-F39140C056A5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937541364"/>
      </p:ext>
    </p:extLst>
  </p:cSld>
  <p:clrMapOvr>
    <a:masterClrMapping/>
  </p:clrMapOvr>
  <p:transition>
    <p:fade thruBlk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2F33FB-B73E-4391-B00A-A8DA6C51802A}" type="datetimeFigureOut">
              <a:rPr lang="es-MX" smtClean="0"/>
              <a:pPr/>
              <a:t>18/02/2014</a:t>
            </a:fld>
            <a:endParaRPr lang="es-MX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1F0E4-66D9-4B43-990F-F39140C056A5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958256997"/>
      </p:ext>
    </p:extLst>
  </p:cSld>
  <p:clrMapOvr>
    <a:masterClrMapping/>
  </p:clrMapOvr>
  <p:transition>
    <p:fade thruBlk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2F33FB-B73E-4391-B00A-A8DA6C51802A}" type="datetimeFigureOut">
              <a:rPr lang="es-MX" smtClean="0"/>
              <a:pPr/>
              <a:t>18/02/2014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1F0E4-66D9-4B43-990F-F39140C056A5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50710290"/>
      </p:ext>
    </p:extLst>
  </p:cSld>
  <p:clrMapOvr>
    <a:masterClrMapping/>
  </p:clrMapOvr>
  <p:transition>
    <p:fade thruBlk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2F33FB-B73E-4391-B00A-A8DA6C51802A}" type="datetimeFigureOut">
              <a:rPr lang="es-MX" smtClean="0"/>
              <a:pPr/>
              <a:t>18/02/2014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31F0E4-66D9-4B43-990F-F39140C056A5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170914225"/>
      </p:ext>
    </p:extLst>
  </p:cSld>
  <p:clrMapOvr>
    <a:masterClrMapping/>
  </p:clrMapOvr>
  <p:transition>
    <p:fade thruBlk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2F33FB-B73E-4391-B00A-A8DA6C51802A}" type="datetimeFigureOut">
              <a:rPr lang="es-MX" smtClean="0"/>
              <a:pPr/>
              <a:t>18/02/2014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31F0E4-66D9-4B43-990F-F39140C056A5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0589312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fade thruBlk="1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17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7" Type="http://schemas.openxmlformats.org/officeDocument/2006/relationships/image" Target="../media/image25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img2-3.timeinc.net/people/i/2010/news/100426/cover-people-24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19" y="692696"/>
            <a:ext cx="4104455" cy="547260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1 CuadroTexto"/>
          <p:cNvSpPr txBox="1"/>
          <p:nvPr/>
        </p:nvSpPr>
        <p:spPr>
          <a:xfrm>
            <a:off x="4644008" y="692696"/>
            <a:ext cx="4248472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2400" dirty="0"/>
              <a:t>Nueve adolescentes (siete de ellos, chicas) fueron juzgados en 2010 por acosar y maltratar física, psicológicamente y a través de móviles y de Internet a una compañera de escuela, inmigrante irlandesa. </a:t>
            </a:r>
            <a:r>
              <a:rPr lang="es-CO" sz="2400" dirty="0" err="1"/>
              <a:t>Phoebe</a:t>
            </a:r>
            <a:r>
              <a:rPr lang="es-CO" sz="2400" dirty="0"/>
              <a:t> Prince, de 15 años, fue acosada, humillada y agredida durante tres meses por algunos compañeros del instituto hasta que no pudo aguantarlo más y se suicidó ahorcándose.</a:t>
            </a:r>
            <a:endParaRPr lang="es-CO" sz="2400" dirty="0"/>
          </a:p>
        </p:txBody>
      </p:sp>
    </p:spTree>
    <p:extLst>
      <p:ext uri="{BB962C8B-B14F-4D97-AF65-F5344CB8AC3E}">
        <p14:creationId xmlns:p14="http://schemas.microsoft.com/office/powerpoint/2010/main" val="1384240866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Rectángulo"/>
          <p:cNvSpPr/>
          <p:nvPr/>
        </p:nvSpPr>
        <p:spPr>
          <a:xfrm>
            <a:off x="899592" y="190962"/>
            <a:ext cx="8102731" cy="86177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Detección del </a:t>
            </a:r>
            <a:r>
              <a:rPr lang="es-ES" sz="5000" b="1" cap="none" spc="0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Bullying</a:t>
            </a:r>
            <a:r>
              <a:rPr lang="es-ES" sz="50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es-ES" sz="40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(en casa)</a:t>
            </a:r>
            <a:endParaRPr lang="es-ES" sz="40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521146" y="1056109"/>
            <a:ext cx="8515350" cy="4029075"/>
          </a:xfrm>
          <a:prstGeom prst="rect">
            <a:avLst/>
          </a:prstGeom>
        </p:spPr>
        <p:txBody>
          <a:bodyPr/>
          <a:lstStyle/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endParaRPr kumimoji="0" lang="de-DE" sz="2800" b="1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673546" y="1208509"/>
            <a:ext cx="8515350" cy="4029075"/>
          </a:xfrm>
          <a:prstGeom prst="rect">
            <a:avLst/>
          </a:prstGeom>
        </p:spPr>
        <p:txBody>
          <a:bodyPr/>
          <a:lstStyle/>
          <a:p>
            <a:pPr marL="742950" lvl="1" indent="-285750">
              <a:spcBef>
                <a:spcPct val="20000"/>
              </a:spcBef>
              <a:buFont typeface="Arial" pitchFamily="34" charset="0"/>
              <a:buChar char="–"/>
            </a:pPr>
            <a:r>
              <a:rPr lang="es-CL" sz="26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Si comenta que le roban sus cosas en el colegio o si cada día explica que pierde su material escolar.</a:t>
            </a:r>
          </a:p>
          <a:p>
            <a:pPr marL="742950" lvl="1" indent="-285750">
              <a:spcBef>
                <a:spcPct val="20000"/>
              </a:spcBef>
              <a:buFont typeface="Arial" pitchFamily="34" charset="0"/>
              <a:buChar char="–"/>
            </a:pPr>
            <a:r>
              <a:rPr lang="es-CL" sz="26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Si muestra cambios inexplicables de estados de ánimo</a:t>
            </a:r>
          </a:p>
          <a:p>
            <a:pPr marL="742950" lvl="1" indent="-285750">
              <a:spcBef>
                <a:spcPct val="20000"/>
              </a:spcBef>
              <a:buFont typeface="Arial" pitchFamily="34" charset="0"/>
              <a:buChar char="–"/>
            </a:pPr>
            <a:r>
              <a:rPr lang="es-CL" sz="26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Escasas o nulas relaciones con los compañeros </a:t>
            </a:r>
          </a:p>
          <a:p>
            <a:pPr marL="742950" lvl="1" indent="-285750">
              <a:spcBef>
                <a:spcPct val="20000"/>
              </a:spcBef>
              <a:buFont typeface="Arial" pitchFamily="34" charset="0"/>
              <a:buChar char="–"/>
            </a:pPr>
            <a:r>
              <a:rPr lang="es-CL" sz="26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Evidencias físicas de violencia y de difícil explicación</a:t>
            </a:r>
          </a:p>
          <a:p>
            <a:pPr marL="742950" lvl="1" indent="-285750">
              <a:spcBef>
                <a:spcPct val="20000"/>
              </a:spcBef>
              <a:buFont typeface="Arial" pitchFamily="34" charset="0"/>
              <a:buChar char="–"/>
            </a:pPr>
            <a:r>
              <a:rPr lang="es-CL" sz="26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Quejas somáticas constantes: dolores de cabeza, de estómago o de otro tipo cuya causa no esté clara.</a:t>
            </a:r>
          </a:p>
          <a:p>
            <a:pPr marL="742950" lvl="1" indent="-285750">
              <a:spcBef>
                <a:spcPct val="20000"/>
              </a:spcBef>
              <a:buFont typeface="Arial" pitchFamily="34" charset="0"/>
              <a:buChar char="–"/>
            </a:pPr>
            <a:r>
              <a:rPr lang="es-CL" sz="26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Actos de rabia o ira descontrolada.</a:t>
            </a:r>
          </a:p>
          <a:p>
            <a:pPr marL="742950" lvl="1" indent="-285750">
              <a:spcBef>
                <a:spcPct val="20000"/>
              </a:spcBef>
              <a:buFont typeface="Arial" pitchFamily="34" charset="0"/>
              <a:buChar char="–"/>
            </a:pPr>
            <a:r>
              <a:rPr lang="es-CL" sz="26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Variaciones del rendimiento escolar, con pérdida de concentración y aumento del fracaso.</a:t>
            </a:r>
          </a:p>
          <a:p>
            <a:pPr marL="742950" lvl="1" indent="-285750">
              <a:spcBef>
                <a:spcPct val="20000"/>
              </a:spcBef>
              <a:buFont typeface="Arial" pitchFamily="34" charset="0"/>
              <a:buChar char="–"/>
            </a:pPr>
            <a:r>
              <a:rPr lang="es-CL" sz="26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No querer ir al colegio. </a:t>
            </a:r>
            <a:endParaRPr lang="de-DE" sz="2600" b="1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5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Rectángulo"/>
          <p:cNvSpPr/>
          <p:nvPr/>
        </p:nvSpPr>
        <p:spPr>
          <a:xfrm>
            <a:off x="899471" y="190962"/>
            <a:ext cx="8342540" cy="147732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Intervención frente al </a:t>
            </a:r>
            <a:r>
              <a:rPr lang="es-ES" sz="5000" b="1" cap="none" spc="0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Bullying</a:t>
            </a:r>
            <a:r>
              <a:rPr lang="es-ES" sz="50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</a:p>
          <a:p>
            <a:pPr algn="ctr"/>
            <a:r>
              <a:rPr lang="es-ES" sz="40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(en casa y escuela)</a:t>
            </a:r>
            <a:endParaRPr lang="es-ES" sz="40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395536" y="1772816"/>
            <a:ext cx="8659366" cy="4029075"/>
          </a:xfrm>
          <a:prstGeom prst="rect">
            <a:avLst/>
          </a:prstGeom>
        </p:spPr>
        <p:txBody>
          <a:bodyPr/>
          <a:lstStyle/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s-CL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No</a:t>
            </a:r>
            <a:r>
              <a:rPr kumimoji="0" lang="es-CL" sz="2800" b="1" i="0" u="none" strike="noStrike" kern="1200" cap="none" spc="0" normalizeH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permitir ni provocar l</a:t>
            </a:r>
            <a:r>
              <a:rPr kumimoji="0" lang="es-CL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as risas o abucheos repetidos en clase contra de</a:t>
            </a:r>
            <a:r>
              <a:rPr kumimoji="0" lang="es-CL" sz="2800" b="1" i="0" u="none" strike="noStrike" kern="1200" cap="none" spc="0" normalizeH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nadie</a:t>
            </a:r>
            <a:endParaRPr kumimoji="0" lang="es-CL" sz="2800" b="1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lang="es-CL" sz="2800" b="1" noProof="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No permitir ningún tipo de </a:t>
            </a:r>
            <a:r>
              <a:rPr kumimoji="0" lang="es-CL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discriminación, rechazo o</a:t>
            </a:r>
            <a:r>
              <a:rPr kumimoji="0" lang="es-CL" sz="2800" b="1" i="0" u="none" strike="noStrike" kern="1200" cap="none" spc="0" normalizeH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aislamiento por mínimo que sea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lang="es-CL" sz="2800" b="1" baseline="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Dar ejemplo de relaciones sanas y cordiales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lang="es-CL" sz="2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Comunicación constante entre padres y maestros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lang="es-CL" sz="2800" b="1" baseline="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s-CL" sz="2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Fomentar la convivencia, el respeto y la cordialidad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lang="es-CL" sz="2800" b="1" baseline="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Dividir</a:t>
            </a:r>
            <a:r>
              <a:rPr lang="es-CL" sz="2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 y debilitar las acciones de los acosadores</a:t>
            </a:r>
            <a:endParaRPr lang="es-CL" sz="2800" b="1" baseline="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endParaRPr kumimoji="0" lang="es-CL" sz="2800" b="1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endParaRPr kumimoji="0" lang="de-DE" sz="2800" b="1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1115616" y="887135"/>
            <a:ext cx="7304939" cy="59708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es-ES" sz="5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El </a:t>
            </a:r>
            <a:r>
              <a:rPr lang="es-ES" sz="5000" b="1" cap="none" spc="0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Bullying</a:t>
            </a:r>
            <a:r>
              <a:rPr lang="es-ES" sz="50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provoca:</a:t>
            </a:r>
          </a:p>
          <a:p>
            <a:endParaRPr lang="es-ES" sz="1600" b="1" cap="none" spc="0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r>
              <a:rPr lang="es-ES" sz="5000" b="1" dirty="0" smtClean="0">
                <a:ln w="1905"/>
                <a:solidFill>
                  <a:schemeClr val="tx1">
                    <a:lumMod val="50000"/>
                    <a:lumOff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Violencia</a:t>
            </a:r>
          </a:p>
          <a:p>
            <a:r>
              <a:rPr lang="es-ES" sz="5000" b="1" cap="none" spc="0" dirty="0" smtClean="0">
                <a:ln w="1905"/>
                <a:solidFill>
                  <a:schemeClr val="tx1">
                    <a:lumMod val="50000"/>
                    <a:lumOff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Delincuencia</a:t>
            </a:r>
          </a:p>
          <a:p>
            <a:r>
              <a:rPr lang="es-ES" sz="5000" b="1" dirty="0" smtClean="0">
                <a:ln w="1905"/>
                <a:solidFill>
                  <a:schemeClr val="tx1">
                    <a:lumMod val="50000"/>
                    <a:lumOff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Impunidad</a:t>
            </a:r>
          </a:p>
          <a:p>
            <a:endParaRPr lang="es-ES" sz="1600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r"/>
            <a:r>
              <a:rPr lang="es-ES" sz="5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Démosle la importancia que merece</a:t>
            </a:r>
          </a:p>
          <a:p>
            <a:pPr algn="ctr"/>
            <a:endParaRPr lang="es-ES" sz="5000" b="1" cap="none" spc="0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 l="11340"/>
          <a:stretch>
            <a:fillRect/>
          </a:stretch>
        </p:blipFill>
        <p:spPr bwMode="auto">
          <a:xfrm>
            <a:off x="5148064" y="1844824"/>
            <a:ext cx="3377952" cy="2543175"/>
          </a:xfrm>
          <a:prstGeom prst="rect">
            <a:avLst/>
          </a:prstGeom>
          <a:ln>
            <a:noFill/>
          </a:ln>
          <a:effectLst>
            <a:outerShdw blurRad="292100" dist="139700" dir="2700000" sx="103000" sy="103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688" y="980728"/>
            <a:ext cx="6387483" cy="4536504"/>
          </a:xfrm>
          <a:prstGeom prst="rect">
            <a:avLst/>
          </a:prstGeom>
          <a:ln>
            <a:noFill/>
          </a:ln>
          <a:effectLst>
            <a:outerShdw blurRad="292100" dist="139700" dir="2700000" sx="103000" sy="103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10"/>
          <p:cNvSpPr/>
          <p:nvPr/>
        </p:nvSpPr>
        <p:spPr>
          <a:xfrm>
            <a:off x="1475656" y="1268760"/>
            <a:ext cx="3032499" cy="40207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43808" y="1916832"/>
            <a:ext cx="4176464" cy="4176464"/>
          </a:xfrm>
          <a:prstGeom prst="rect">
            <a:avLst/>
          </a:prstGeom>
          <a:ln>
            <a:noFill/>
          </a:ln>
          <a:effectLst>
            <a:outerShdw blurRad="292100" dist="139700" dir="2700000" sx="103000" sy="103000" algn="tl" rotWithShape="0">
              <a:srgbClr val="333333">
                <a:alpha val="65000"/>
              </a:srgbClr>
            </a:outerShdw>
          </a:effectLst>
        </p:spPr>
      </p:pic>
      <p:sp>
        <p:nvSpPr>
          <p:cNvPr id="11" name="10 Rectángulo"/>
          <p:cNvSpPr/>
          <p:nvPr/>
        </p:nvSpPr>
        <p:spPr>
          <a:xfrm>
            <a:off x="971600" y="116632"/>
            <a:ext cx="7468466" cy="212365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6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Intervención ante la </a:t>
            </a:r>
          </a:p>
          <a:p>
            <a:pPr algn="ctr"/>
            <a:r>
              <a:rPr lang="es-ES" sz="6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violencia </a:t>
            </a:r>
            <a:r>
              <a:rPr lang="es-ES" sz="66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cibernética</a:t>
            </a:r>
            <a:endParaRPr lang="es-ES" sz="66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9"/>
          <p:cNvSpPr/>
          <p:nvPr/>
        </p:nvSpPr>
        <p:spPr>
          <a:xfrm>
            <a:off x="251520" y="1628800"/>
            <a:ext cx="864399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54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…de </a:t>
            </a:r>
            <a:r>
              <a:rPr lang="en-US" sz="5400" b="1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fotografías</a:t>
            </a:r>
            <a:r>
              <a:rPr lang="en-US" sz="54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, </a:t>
            </a:r>
            <a:r>
              <a:rPr lang="en-US" sz="5400" b="1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mensajes</a:t>
            </a:r>
            <a:r>
              <a:rPr lang="en-US" sz="54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 y videos en Internet</a:t>
            </a:r>
            <a:endParaRPr lang="en-US" sz="5400" b="1" dirty="0">
              <a:solidFill>
                <a:schemeClr val="tx1">
                  <a:lumMod val="50000"/>
                  <a:lumOff val="50000"/>
                </a:schemeClr>
              </a:solidFill>
              <a:latin typeface="+mj-lt"/>
            </a:endParaRPr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11760" y="3645024"/>
            <a:ext cx="4684265" cy="2428878"/>
          </a:xfrm>
          <a:prstGeom prst="rect">
            <a:avLst/>
          </a:prstGeom>
          <a:ln>
            <a:noFill/>
          </a:ln>
          <a:effectLst>
            <a:outerShdw blurRad="292100" dist="139700" dir="2700000" sx="103000" sy="103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TextBox 12"/>
          <p:cNvSpPr txBox="1"/>
          <p:nvPr/>
        </p:nvSpPr>
        <p:spPr>
          <a:xfrm>
            <a:off x="971600" y="404664"/>
            <a:ext cx="537096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2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El </a:t>
            </a:r>
            <a:r>
              <a:rPr lang="en-US" sz="7200" b="1" dirty="0" smtClean="0">
                <a:solidFill>
                  <a:schemeClr val="accent6">
                    <a:lumMod val="75000"/>
                  </a:schemeClr>
                </a:solidFill>
                <a:latin typeface="+mj-lt"/>
              </a:rPr>
              <a:t>     </a:t>
            </a:r>
            <a:r>
              <a:rPr lang="en-US" sz="72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USO </a:t>
            </a:r>
            <a:r>
              <a:rPr lang="en-US" sz="48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y</a:t>
            </a:r>
            <a:endParaRPr lang="en-US" sz="8000" b="1" dirty="0" smtClean="0">
              <a:solidFill>
                <a:schemeClr val="tx1">
                  <a:lumMod val="50000"/>
                  <a:lumOff val="50000"/>
                </a:schemeClr>
              </a:solidFill>
              <a:latin typeface="+mj-lt"/>
            </a:endParaRPr>
          </a:p>
          <a:p>
            <a:endParaRPr lang="en-US" sz="7200" dirty="0">
              <a:latin typeface="+mj-lt"/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1835696" y="404664"/>
            <a:ext cx="244827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200" b="1" dirty="0" smtClean="0">
                <a:solidFill>
                  <a:srgbClr val="F79646">
                    <a:lumMod val="75000"/>
                  </a:srgbClr>
                </a:solidFill>
              </a:rPr>
              <a:t>AB</a:t>
            </a:r>
            <a:endParaRPr lang="es-ES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0" descr="MPj03988430000[1]"/>
          <p:cNvPicPr>
            <a:picLocks noChangeAspect="1" noChangeArrowheads="1"/>
          </p:cNvPicPr>
          <p:nvPr/>
        </p:nvPicPr>
        <p:blipFill>
          <a:blip r:embed="rId2" cstate="print"/>
          <a:srcRect l="8136" r="22856"/>
          <a:stretch>
            <a:fillRect/>
          </a:stretch>
        </p:blipFill>
        <p:spPr bwMode="auto">
          <a:xfrm>
            <a:off x="323528" y="908720"/>
            <a:ext cx="5987175" cy="5472608"/>
          </a:xfrm>
          <a:prstGeom prst="rect">
            <a:avLst/>
          </a:prstGeom>
          <a:noFill/>
        </p:spPr>
      </p:pic>
      <p:sp>
        <p:nvSpPr>
          <p:cNvPr id="5" name="4 Rectángulo"/>
          <p:cNvSpPr/>
          <p:nvPr/>
        </p:nvSpPr>
        <p:spPr>
          <a:xfrm>
            <a:off x="3045626" y="0"/>
            <a:ext cx="6062878" cy="193899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60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Tipos de violencia </a:t>
            </a:r>
          </a:p>
          <a:p>
            <a:pPr algn="r"/>
            <a:r>
              <a:rPr lang="es-ES" sz="60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en Internet</a:t>
            </a:r>
            <a:endParaRPr lang="es-ES" sz="60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" name="5 Rectángulo"/>
          <p:cNvSpPr/>
          <p:nvPr/>
        </p:nvSpPr>
        <p:spPr>
          <a:xfrm>
            <a:off x="1187624" y="1916832"/>
            <a:ext cx="7758608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algn="r"/>
            <a:r>
              <a:rPr lang="es-ES" sz="4800" b="1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Cyberbullying</a:t>
            </a:r>
            <a:endParaRPr lang="es-ES" sz="4800" b="1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algn="r"/>
            <a:r>
              <a:rPr lang="es-ES" sz="4800" b="1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Grooming</a:t>
            </a:r>
            <a:endParaRPr lang="es-ES" sz="4800" i="1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lvl="0" algn="r"/>
            <a:r>
              <a:rPr lang="es-ES" sz="48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s-ES" sz="4800" b="1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Stalking</a:t>
            </a:r>
            <a:endParaRPr lang="es-ES" sz="48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algn="r"/>
            <a:r>
              <a:rPr lang="es-ES" sz="48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s-ES" sz="4800" b="1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Sexting</a:t>
            </a:r>
            <a:r>
              <a:rPr lang="es-ES" sz="48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53536"/>
            <a:ext cx="8229600" cy="1143000"/>
          </a:xfrm>
        </p:spPr>
        <p:txBody>
          <a:bodyPr/>
          <a:lstStyle/>
          <a:p>
            <a:pPr marL="54864" algn="ctr" eaLnBrk="1" fontAlgn="auto" hangingPunct="1">
              <a:spcAft>
                <a:spcPts val="0"/>
              </a:spcAft>
              <a:defRPr/>
            </a:pPr>
            <a:r>
              <a:rPr lang="es-ES" smtClean="0">
                <a:solidFill>
                  <a:schemeClr val="tx2">
                    <a:tint val="100000"/>
                    <a:shade val="90000"/>
                    <a:satMod val="250000"/>
                    <a:alpha val="100000"/>
                  </a:schemeClr>
                </a:solidFill>
              </a:rPr>
              <a:t>¿Qué es “Cyberbulling" ?</a:t>
            </a:r>
          </a:p>
        </p:txBody>
      </p:sp>
      <p:sp>
        <p:nvSpPr>
          <p:cNvPr id="3584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s-CO" smtClean="0"/>
              <a:t>Es el uso de información electrónica y medios de comunicación tales como correo electrónico, redes sociales, blogs, mensajería instantánea, mensajes de texto, teléfonos móviles, y websites difamatorios para acosar a un individuo o grupo, mediante ataques personales u otros medios. </a:t>
            </a:r>
            <a:r>
              <a:rPr lang="es-CO" b="1" smtClean="0">
                <a:solidFill>
                  <a:srgbClr val="FF0000"/>
                </a:solidFill>
              </a:rPr>
              <a:t>Es un delito penal.</a:t>
            </a:r>
          </a:p>
          <a:p>
            <a:pPr eaLnBrk="1" hangingPunct="1"/>
            <a:endParaRPr lang="es-ES" u="sng" smtClean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Rectángulo"/>
          <p:cNvSpPr/>
          <p:nvPr/>
        </p:nvSpPr>
        <p:spPr>
          <a:xfrm>
            <a:off x="766416" y="37073"/>
            <a:ext cx="8318111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60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Lo “grave” del problema..</a:t>
            </a:r>
            <a:endParaRPr lang="es-ES" sz="60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 l="54796" r="5629"/>
          <a:stretch>
            <a:fillRect/>
          </a:stretch>
        </p:blipFill>
        <p:spPr bwMode="auto">
          <a:xfrm>
            <a:off x="323528" y="1484784"/>
            <a:ext cx="2835268" cy="4320480"/>
          </a:xfrm>
          <a:prstGeom prst="rect">
            <a:avLst/>
          </a:prstGeom>
          <a:ln>
            <a:noFill/>
          </a:ln>
          <a:effectLst>
            <a:outerShdw blurRad="292100" dist="139700" dir="2700000" sx="103000" sy="103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TextBox 11"/>
          <p:cNvSpPr txBox="1"/>
          <p:nvPr/>
        </p:nvSpPr>
        <p:spPr>
          <a:xfrm>
            <a:off x="3779912" y="1268760"/>
            <a:ext cx="5184576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s-ES" sz="3200" dirty="0" smtClean="0">
                <a:latin typeface="Century Gothic" pitchFamily="34" charset="0"/>
              </a:rPr>
              <a:t> </a:t>
            </a:r>
            <a:r>
              <a:rPr lang="es-ES" sz="3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Por ser un problema relativamente nuevo, víctimas y cercanos no saben que hacer o a quién acudir.</a:t>
            </a:r>
          </a:p>
          <a:p>
            <a:pPr>
              <a:buFont typeface="Arial" pitchFamily="34" charset="0"/>
              <a:buChar char="•"/>
            </a:pPr>
            <a:endParaRPr lang="es-ES" sz="1200" dirty="0" smtClean="0">
              <a:solidFill>
                <a:schemeClr val="tx1">
                  <a:lumMod val="50000"/>
                  <a:lumOff val="50000"/>
                </a:schemeClr>
              </a:solidFill>
              <a:latin typeface="+mj-lt"/>
            </a:endParaRPr>
          </a:p>
          <a:p>
            <a:pPr>
              <a:buFont typeface="Arial" pitchFamily="34" charset="0"/>
              <a:buChar char="•"/>
            </a:pPr>
            <a:r>
              <a:rPr lang="es-ES" sz="3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 Es mucho más difícil detectar a los acosadores</a:t>
            </a:r>
          </a:p>
          <a:p>
            <a:pPr>
              <a:buFont typeface="Arial" pitchFamily="34" charset="0"/>
              <a:buChar char="•"/>
            </a:pPr>
            <a:endParaRPr lang="es-ES" sz="1200" dirty="0" smtClean="0">
              <a:solidFill>
                <a:schemeClr val="tx1">
                  <a:lumMod val="50000"/>
                  <a:lumOff val="50000"/>
                </a:schemeClr>
              </a:solidFill>
              <a:latin typeface="+mj-lt"/>
            </a:endParaRPr>
          </a:p>
          <a:p>
            <a:pPr>
              <a:buFont typeface="Arial" pitchFamily="34" charset="0"/>
              <a:buChar char="•"/>
            </a:pPr>
            <a:r>
              <a:rPr lang="es-ES" sz="3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 Se vive la paradoja de la necesidad y el terror de la tecnología.</a:t>
            </a:r>
            <a:endParaRPr lang="en-US" sz="3200" dirty="0">
              <a:solidFill>
                <a:schemeClr val="tx1">
                  <a:lumMod val="50000"/>
                  <a:lumOff val="50000"/>
                </a:schemeClr>
              </a:solidFill>
              <a:latin typeface="+mj-lt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Rectángulo"/>
          <p:cNvSpPr/>
          <p:nvPr/>
        </p:nvSpPr>
        <p:spPr>
          <a:xfrm>
            <a:off x="1763688" y="404664"/>
            <a:ext cx="6373924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60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Sólo es “acoso” si...</a:t>
            </a:r>
            <a:endParaRPr lang="es-ES" sz="60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4" name="3 CuadroTexto"/>
          <p:cNvSpPr txBox="1"/>
          <p:nvPr/>
        </p:nvSpPr>
        <p:spPr>
          <a:xfrm>
            <a:off x="1080120" y="2460952"/>
            <a:ext cx="745232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Calibri" pitchFamily="34" charset="0"/>
              <a:buChar char="‒"/>
            </a:pPr>
            <a:r>
              <a:rPr lang="es-ES" sz="7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Frecuente</a:t>
            </a:r>
          </a:p>
          <a:p>
            <a:pPr>
              <a:buFont typeface="Calibri" pitchFamily="34" charset="0"/>
              <a:buChar char="‒"/>
            </a:pPr>
            <a:r>
              <a:rPr lang="es-ES" sz="7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Continuo</a:t>
            </a:r>
          </a:p>
          <a:p>
            <a:pPr>
              <a:buFont typeface="Calibri" pitchFamily="34" charset="0"/>
              <a:buChar char="‒"/>
            </a:pPr>
            <a:r>
              <a:rPr lang="es-ES" sz="7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Concurrente</a:t>
            </a:r>
            <a:endParaRPr lang="es-ES" sz="7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24128" y="1700808"/>
            <a:ext cx="2967980" cy="2967980"/>
          </a:xfrm>
          <a:prstGeom prst="rect">
            <a:avLst/>
          </a:prstGeom>
          <a:ln>
            <a:noFill/>
          </a:ln>
          <a:effectLst>
            <a:outerShdw blurRad="292100" dist="139700" dir="2700000" sx="103000" sy="103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img.gawkerassets.com/img/18n8zu6lkv7yzjpg/ku-xlarg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188641"/>
            <a:ext cx="6096000" cy="324036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1 CuadroTexto"/>
          <p:cNvSpPr txBox="1"/>
          <p:nvPr/>
        </p:nvSpPr>
        <p:spPr>
          <a:xfrm>
            <a:off x="723509" y="3645024"/>
            <a:ext cx="792088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2000" dirty="0"/>
              <a:t>El quebequés </a:t>
            </a:r>
            <a:r>
              <a:rPr lang="es-CO" sz="2000" dirty="0" err="1"/>
              <a:t>Ghyslain</a:t>
            </a:r>
            <a:r>
              <a:rPr lang="es-CO" sz="2000" dirty="0"/>
              <a:t> Raza -que fuera ridiculizado en 2002 en el vídeo más visto de la historia de Internet, mientras blandía un particular sable láser estilo </a:t>
            </a:r>
            <a:r>
              <a:rPr lang="es-CO" sz="2000" i="1" dirty="0" err="1"/>
              <a:t>Star</a:t>
            </a:r>
            <a:r>
              <a:rPr lang="es-CO" sz="2000" i="1" dirty="0"/>
              <a:t> </a:t>
            </a:r>
            <a:r>
              <a:rPr lang="es-CO" sz="2000" i="1" dirty="0" err="1"/>
              <a:t>Wars</a:t>
            </a:r>
            <a:r>
              <a:rPr lang="es-CO" sz="2000" dirty="0"/>
              <a:t>- sufrió graves consecuencias por aquel episodio de </a:t>
            </a:r>
            <a:r>
              <a:rPr lang="es-CO" sz="2000" dirty="0" err="1"/>
              <a:t>ciberbullying</a:t>
            </a:r>
            <a:r>
              <a:rPr lang="es-CO" sz="2000" dirty="0"/>
              <a:t> de alcance mundial. Tras caer en una depresión tuvo que abandonar el colegio donde estudiaba y ponerse en tratamiento psiquiátrico. Llevó a juicio a los culpables de difundir el vídeo y tras solicitar una </a:t>
            </a:r>
            <a:r>
              <a:rPr lang="es-CO" sz="2000" dirty="0" err="1"/>
              <a:t>indeminización</a:t>
            </a:r>
            <a:r>
              <a:rPr lang="es-CO" sz="2000" dirty="0"/>
              <a:t> de 250 mil dólares obtuvo una cantidad -que no fue dada a conocer- mediante un acuerdo con los padres de los culpables.</a:t>
            </a:r>
            <a:endParaRPr lang="es-CO" sz="2000" dirty="0"/>
          </a:p>
        </p:txBody>
      </p:sp>
    </p:spTree>
    <p:extLst>
      <p:ext uri="{BB962C8B-B14F-4D97-AF65-F5344CB8AC3E}">
        <p14:creationId xmlns:p14="http://schemas.microsoft.com/office/powerpoint/2010/main" val="1202906325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5"/>
          <p:cNvSpPr txBox="1"/>
          <p:nvPr/>
        </p:nvSpPr>
        <p:spPr>
          <a:xfrm>
            <a:off x="827584" y="1046341"/>
            <a:ext cx="8429652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s-ES" dirty="0" smtClean="0"/>
              <a:t> </a:t>
            </a:r>
            <a:r>
              <a:rPr lang="es-ES" sz="2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Requiere destreza y conocimientos sobre Internet. </a:t>
            </a:r>
          </a:p>
          <a:p>
            <a:pPr>
              <a:buFont typeface="Arial" pitchFamily="34" charset="0"/>
              <a:buChar char="•"/>
            </a:pPr>
            <a:r>
              <a:rPr lang="es-ES" sz="2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 Generalmente es una persona que conoce a la víctima</a:t>
            </a:r>
          </a:p>
          <a:p>
            <a:pPr>
              <a:buFont typeface="Arial" pitchFamily="34" charset="0"/>
              <a:buChar char="•"/>
            </a:pPr>
            <a:r>
              <a:rPr lang="es-ES" sz="2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 Tiene acceso a información sobre la víctima</a:t>
            </a:r>
          </a:p>
          <a:p>
            <a:pPr>
              <a:buFont typeface="Arial" pitchFamily="34" charset="0"/>
              <a:buChar char="•"/>
            </a:pPr>
            <a:r>
              <a:rPr lang="es-ES" sz="2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 Monitoriza las actividades de la víctima y rastrea su IP</a:t>
            </a:r>
          </a:p>
          <a:p>
            <a:pPr>
              <a:buFont typeface="Arial" pitchFamily="34" charset="0"/>
              <a:buChar char="•"/>
            </a:pPr>
            <a:r>
              <a:rPr lang="es-ES" sz="2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 Ataca datos y equipos de la víctima enviando a virus.</a:t>
            </a:r>
          </a:p>
          <a:p>
            <a:pPr>
              <a:buFont typeface="Arial" pitchFamily="34" charset="0"/>
              <a:buChar char="•"/>
            </a:pPr>
            <a:r>
              <a:rPr lang="es-ES" sz="2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 Envía mensajes de forma periódica.</a:t>
            </a:r>
          </a:p>
          <a:p>
            <a:pPr>
              <a:buFont typeface="Arial" pitchFamily="34" charset="0"/>
              <a:buChar char="•"/>
            </a:pPr>
            <a:r>
              <a:rPr lang="es-ES" sz="2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 Manipula a otros para que acosen a la víctima. Trata    de implicar a terceros en el hostigamiento.</a:t>
            </a:r>
          </a:p>
          <a:p>
            <a:pPr>
              <a:buFont typeface="Arial" pitchFamily="34" charset="0"/>
              <a:buChar char="•"/>
            </a:pPr>
            <a:r>
              <a:rPr lang="es-ES" sz="2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 Falsa victimización: acusa a la víctima de haber hecho     </a:t>
            </a:r>
          </a:p>
          <a:p>
            <a:r>
              <a:rPr lang="es-ES" sz="2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     algo malo y busca justificación </a:t>
            </a:r>
          </a:p>
          <a:p>
            <a:pPr lvl="2">
              <a:buFont typeface="Arial" pitchFamily="34" charset="0"/>
              <a:buChar char="•"/>
            </a:pPr>
            <a:r>
              <a:rPr lang="es-ES" sz="2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 Confunde a la víctima, apoyado en el </a:t>
            </a:r>
          </a:p>
          <a:p>
            <a:pPr lvl="2"/>
            <a:r>
              <a:rPr lang="es-ES" sz="2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     silencio de los testigos.</a:t>
            </a:r>
          </a:p>
        </p:txBody>
      </p:sp>
      <p:sp>
        <p:nvSpPr>
          <p:cNvPr id="4" name="3 Rectángulo"/>
          <p:cNvSpPr/>
          <p:nvPr/>
        </p:nvSpPr>
        <p:spPr>
          <a:xfrm>
            <a:off x="539552" y="188640"/>
            <a:ext cx="8576066" cy="80021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4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Manifestaciones</a:t>
            </a:r>
            <a:r>
              <a:rPr lang="es-ES" sz="46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del </a:t>
            </a:r>
            <a:r>
              <a:rPr lang="es-ES" sz="4600" b="1" cap="none" spc="0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Cyberbullying</a:t>
            </a:r>
            <a:endParaRPr lang="es-ES" sz="46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52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55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5"/>
          <p:cNvSpPr txBox="1"/>
          <p:nvPr/>
        </p:nvSpPr>
        <p:spPr>
          <a:xfrm>
            <a:off x="1475656" y="836712"/>
            <a:ext cx="7524328" cy="61247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s-ES" dirty="0" smtClean="0"/>
              <a:t> </a:t>
            </a:r>
            <a:r>
              <a:rPr lang="es-ES" sz="2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Sin propósito legitimo</a:t>
            </a:r>
          </a:p>
          <a:p>
            <a:pPr>
              <a:buFont typeface="Arial" pitchFamily="34" charset="0"/>
              <a:buChar char="•"/>
            </a:pPr>
            <a:r>
              <a:rPr lang="es-ES" sz="2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 Repetición: no es un incidente aislado.</a:t>
            </a:r>
          </a:p>
          <a:p>
            <a:pPr>
              <a:buFont typeface="Arial" pitchFamily="34" charset="0"/>
              <a:buChar char="•"/>
            </a:pPr>
            <a:r>
              <a:rPr lang="es-ES" sz="2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 Desamparo legal y tecnológico</a:t>
            </a:r>
          </a:p>
          <a:p>
            <a:pPr>
              <a:buFont typeface="Arial" pitchFamily="34" charset="0"/>
              <a:buChar char="•"/>
            </a:pPr>
            <a:r>
              <a:rPr lang="es-ES" sz="2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 Cobarde y anónimo desarrollando el sentimiento de desprotección total.</a:t>
            </a:r>
          </a:p>
          <a:p>
            <a:pPr>
              <a:buFont typeface="Arial" pitchFamily="34" charset="0"/>
              <a:buChar char="•"/>
            </a:pPr>
            <a:r>
              <a:rPr lang="es-ES" sz="2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 El acoso se hace público y se difunde rápidamente.</a:t>
            </a:r>
          </a:p>
          <a:p>
            <a:pPr>
              <a:buFont typeface="Arial" pitchFamily="34" charset="0"/>
              <a:buChar char="•"/>
            </a:pPr>
            <a:r>
              <a:rPr lang="es-ES" sz="2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 La omnipresencia hace el acoso más traumático</a:t>
            </a:r>
          </a:p>
          <a:p>
            <a:pPr>
              <a:buFont typeface="Arial" pitchFamily="34" charset="0"/>
              <a:buChar char="•"/>
            </a:pPr>
            <a:r>
              <a:rPr lang="es-ES" sz="2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 Al tratarse de un acoso indirecto, el agresor difícilmente </a:t>
            </a:r>
            <a:r>
              <a:rPr lang="es-ES" sz="2800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empatiza</a:t>
            </a:r>
            <a:r>
              <a:rPr lang="es-ES" sz="2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 o  se  compadece por el otro</a:t>
            </a:r>
          </a:p>
          <a:p>
            <a:pPr>
              <a:buFont typeface="Arial" pitchFamily="34" charset="0"/>
              <a:buChar char="•"/>
            </a:pPr>
            <a:r>
              <a:rPr lang="es-ES" sz="2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 Internet permite la "la fácil agrupación de hostigadores”, y la cómoda y rápida reproducción de mala información</a:t>
            </a:r>
          </a:p>
          <a:p>
            <a:pPr>
              <a:buFont typeface="Arial" pitchFamily="34" charset="0"/>
              <a:buChar char="•"/>
            </a:pPr>
            <a:endParaRPr lang="es-ES" sz="2800" dirty="0" smtClean="0">
              <a:solidFill>
                <a:schemeClr val="tx1">
                  <a:lumMod val="50000"/>
                  <a:lumOff val="50000"/>
                </a:schemeClr>
              </a:solidFill>
              <a:latin typeface="+mj-lt"/>
            </a:endParaRPr>
          </a:p>
        </p:txBody>
      </p:sp>
      <p:sp>
        <p:nvSpPr>
          <p:cNvPr id="4" name="3 Rectángulo"/>
          <p:cNvSpPr/>
          <p:nvPr/>
        </p:nvSpPr>
        <p:spPr>
          <a:xfrm>
            <a:off x="778916" y="188640"/>
            <a:ext cx="8097346" cy="80021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4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Características </a:t>
            </a:r>
            <a:r>
              <a:rPr lang="es-ES" sz="46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del </a:t>
            </a:r>
            <a:r>
              <a:rPr lang="es-ES" sz="4600" b="1" cap="none" spc="0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Cyberbullying</a:t>
            </a:r>
            <a:endParaRPr lang="es-ES" sz="46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Diagram 6"/>
          <p:cNvGraphicFramePr/>
          <p:nvPr/>
        </p:nvGraphicFramePr>
        <p:xfrm>
          <a:off x="109058" y="836712"/>
          <a:ext cx="9215470" cy="49685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5 Rectángulo"/>
          <p:cNvSpPr/>
          <p:nvPr/>
        </p:nvSpPr>
        <p:spPr>
          <a:xfrm>
            <a:off x="1077144" y="116632"/>
            <a:ext cx="751192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Actores del </a:t>
            </a:r>
            <a:r>
              <a:rPr lang="es-ES" sz="5400" b="1" cap="none" spc="0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Cyberbullying</a:t>
            </a:r>
            <a:endParaRPr lang="es-ES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139952" y="3212976"/>
            <a:ext cx="1152128" cy="1152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332656"/>
            <a:ext cx="7579570" cy="48556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3 Rectángulo"/>
          <p:cNvSpPr/>
          <p:nvPr/>
        </p:nvSpPr>
        <p:spPr>
          <a:xfrm>
            <a:off x="1547664" y="2852936"/>
            <a:ext cx="4352474" cy="313932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es-ES" sz="66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Todos </a:t>
            </a:r>
          </a:p>
          <a:p>
            <a:r>
              <a:rPr lang="es-ES" sz="66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podemos</a:t>
            </a:r>
          </a:p>
          <a:p>
            <a:r>
              <a:rPr lang="es-ES" sz="6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ser víctimas</a:t>
            </a:r>
            <a:endParaRPr lang="es-ES" sz="66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50" y="5500688"/>
            <a:ext cx="1143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679390" y="764704"/>
            <a:ext cx="8501122" cy="56015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s-ES" sz="2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 No reconocen que son manipulados</a:t>
            </a:r>
          </a:p>
          <a:p>
            <a:pPr>
              <a:buFont typeface="Arial" pitchFamily="34" charset="0"/>
              <a:buChar char="•"/>
            </a:pPr>
            <a:r>
              <a:rPr lang="es-ES" sz="2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 No desean tener problemas. </a:t>
            </a:r>
          </a:p>
          <a:p>
            <a:pPr>
              <a:buFont typeface="Arial" pitchFamily="34" charset="0"/>
              <a:buChar char="•"/>
            </a:pPr>
            <a:r>
              <a:rPr lang="es-ES" sz="2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 Piensan que la víctima tiene culpa</a:t>
            </a:r>
          </a:p>
          <a:p>
            <a:pPr>
              <a:buFont typeface="Arial" pitchFamily="34" charset="0"/>
              <a:buChar char="•"/>
            </a:pPr>
            <a:r>
              <a:rPr lang="es-ES" sz="2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 Evitan estar cerca de la víctima por miedo  a sustituirlos</a:t>
            </a:r>
          </a:p>
          <a:p>
            <a:pPr>
              <a:buFont typeface="Arial" pitchFamily="34" charset="0"/>
              <a:buChar char="•"/>
            </a:pPr>
            <a:endParaRPr lang="es-ES" sz="1400" dirty="0" smtClean="0">
              <a:solidFill>
                <a:schemeClr val="tx1">
                  <a:lumMod val="50000"/>
                  <a:lumOff val="50000"/>
                </a:schemeClr>
              </a:solidFill>
              <a:latin typeface="+mj-lt"/>
            </a:endParaRPr>
          </a:p>
          <a:p>
            <a:r>
              <a:rPr lang="es-ES" sz="28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	</a:t>
            </a:r>
            <a:r>
              <a:rPr lang="es-ES" sz="3600" b="1" dirty="0" smtClean="0">
                <a:solidFill>
                  <a:schemeClr val="accent6">
                    <a:lumMod val="75000"/>
                  </a:schemeClr>
                </a:solidFill>
                <a:latin typeface="+mj-lt"/>
              </a:rPr>
              <a:t>Clasificación de los testigos</a:t>
            </a:r>
          </a:p>
          <a:p>
            <a:pPr lvl="2">
              <a:buFont typeface="Arial" pitchFamily="34" charset="0"/>
              <a:buChar char="•"/>
            </a:pPr>
            <a:r>
              <a:rPr lang="es-ES" sz="28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 Compinches: </a:t>
            </a:r>
            <a:r>
              <a:rPr lang="es-ES" sz="2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Amigos ayudantes del agresor.</a:t>
            </a:r>
          </a:p>
          <a:p>
            <a:pPr lvl="2">
              <a:buFont typeface="Arial" pitchFamily="34" charset="0"/>
              <a:buChar char="•"/>
            </a:pPr>
            <a:r>
              <a:rPr lang="es-ES" sz="28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 Reforzadores: </a:t>
            </a:r>
            <a:r>
              <a:rPr lang="es-ES" sz="2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No acosan de manera directa,        </a:t>
            </a:r>
          </a:p>
          <a:p>
            <a:pPr lvl="2"/>
            <a:r>
              <a:rPr lang="es-ES" sz="2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   observan, aprueban e incitan las agresiones</a:t>
            </a:r>
          </a:p>
          <a:p>
            <a:pPr lvl="2">
              <a:buFont typeface="Arial" pitchFamily="34" charset="0"/>
              <a:buChar char="•"/>
            </a:pPr>
            <a:r>
              <a:rPr lang="es-ES" sz="28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 Ajenos: </a:t>
            </a:r>
            <a:r>
              <a:rPr lang="es-ES" sz="2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Neutrales y no quieren implicarse,        </a:t>
            </a:r>
          </a:p>
          <a:p>
            <a:pPr lvl="2"/>
            <a:r>
              <a:rPr lang="es-ES" sz="2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   pero al callar están tolerando el acoso.</a:t>
            </a:r>
          </a:p>
          <a:p>
            <a:pPr lvl="2">
              <a:buFont typeface="Arial" pitchFamily="34" charset="0"/>
              <a:buChar char="•"/>
            </a:pPr>
            <a:r>
              <a:rPr lang="es-ES" sz="28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 Defensores: </a:t>
            </a:r>
            <a:r>
              <a:rPr lang="es-ES" sz="2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Pueden llegar a apoyar a la víctima.</a:t>
            </a:r>
          </a:p>
          <a:p>
            <a:pPr>
              <a:buFont typeface="Arial" pitchFamily="34" charset="0"/>
              <a:buChar char="•"/>
            </a:pPr>
            <a:endParaRPr lang="es-ES" sz="2800" dirty="0" smtClean="0">
              <a:solidFill>
                <a:schemeClr val="tx1">
                  <a:lumMod val="50000"/>
                  <a:lumOff val="50000"/>
                </a:schemeClr>
              </a:solidFill>
              <a:latin typeface="+mj-lt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4509120"/>
            <a:ext cx="1405390" cy="2134590"/>
          </a:xfrm>
          <a:prstGeom prst="rect">
            <a:avLst/>
          </a:prstGeom>
          <a:ln>
            <a:noFill/>
          </a:ln>
          <a:effectLst>
            <a:outerShdw blurRad="292100" dist="139700" dir="2700000" sx="103000" sy="103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7 Rectángulo"/>
          <p:cNvSpPr/>
          <p:nvPr/>
        </p:nvSpPr>
        <p:spPr>
          <a:xfrm>
            <a:off x="5633615" y="0"/>
            <a:ext cx="351038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Los testigos</a:t>
            </a:r>
            <a:endParaRPr lang="es-ES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2650" y="3068960"/>
            <a:ext cx="2854209" cy="3143243"/>
          </a:xfrm>
          <a:prstGeom prst="rect">
            <a:avLst/>
          </a:prstGeom>
          <a:ln>
            <a:noFill/>
          </a:ln>
          <a:effectLst>
            <a:outerShdw blurRad="292100" dist="139700" dir="2700000" sx="103000" sy="103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1600" y="1052736"/>
            <a:ext cx="2881306" cy="2305045"/>
          </a:xfrm>
          <a:prstGeom prst="rect">
            <a:avLst/>
          </a:prstGeom>
          <a:ln>
            <a:noFill/>
          </a:ln>
          <a:effectLst>
            <a:outerShdw blurRad="292100" dist="139700" dir="2700000" sx="103000" sy="103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88732" y="3189036"/>
            <a:ext cx="3366298" cy="2604314"/>
          </a:xfrm>
          <a:prstGeom prst="rect">
            <a:avLst/>
          </a:prstGeom>
          <a:ln>
            <a:noFill/>
          </a:ln>
          <a:effectLst>
            <a:outerShdw blurRad="292100" dist="139700" dir="2700000" sx="103000" sy="103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228184" y="188640"/>
            <a:ext cx="2690814" cy="3042690"/>
          </a:xfrm>
          <a:prstGeom prst="rect">
            <a:avLst/>
          </a:prstGeom>
          <a:ln>
            <a:noFill/>
          </a:ln>
          <a:effectLst>
            <a:outerShdw blurRad="292100" dist="139700" dir="2700000" sx="103000" sy="103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846318" y="3189036"/>
            <a:ext cx="2015575" cy="2009766"/>
          </a:xfrm>
          <a:prstGeom prst="rect">
            <a:avLst/>
          </a:prstGeom>
          <a:ln>
            <a:noFill/>
          </a:ln>
          <a:effectLst>
            <a:outerShdw blurRad="292100" dist="139700" dir="2700000" sx="103000" sy="103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Picture 7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067944" y="1045896"/>
            <a:ext cx="2073403" cy="2166941"/>
          </a:xfrm>
          <a:prstGeom prst="rect">
            <a:avLst/>
          </a:prstGeom>
          <a:ln>
            <a:noFill/>
          </a:ln>
          <a:effectLst>
            <a:outerShdw blurRad="292100" dist="139700" dir="2700000" sx="103000" sy="103000" algn="tl" rotWithShape="0">
              <a:srgbClr val="333333">
                <a:alpha val="65000"/>
              </a:srgbClr>
            </a:outerShdw>
          </a:effectLst>
        </p:spPr>
      </p:pic>
      <p:sp>
        <p:nvSpPr>
          <p:cNvPr id="11" name="10 Rectángulo"/>
          <p:cNvSpPr/>
          <p:nvPr/>
        </p:nvSpPr>
        <p:spPr>
          <a:xfrm>
            <a:off x="1049837" y="-3577"/>
            <a:ext cx="4746299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es-ES" sz="7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Las “armas”</a:t>
            </a:r>
            <a:endParaRPr lang="es-ES" sz="7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96136" y="692696"/>
            <a:ext cx="3007393" cy="4987871"/>
          </a:xfrm>
          <a:prstGeom prst="rect">
            <a:avLst/>
          </a:prstGeom>
          <a:ln>
            <a:noFill/>
          </a:ln>
          <a:effectLst>
            <a:outerShdw blurRad="292100" dist="139700" dir="2700000" sx="103000" sy="103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4 Rectángulo"/>
          <p:cNvSpPr/>
          <p:nvPr/>
        </p:nvSpPr>
        <p:spPr>
          <a:xfrm>
            <a:off x="1043608" y="1556792"/>
            <a:ext cx="5241948" cy="34163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es-ES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En el </a:t>
            </a:r>
            <a:r>
              <a:rPr lang="es-ES" sz="5400" b="1" cap="none" spc="0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Bullying</a:t>
            </a:r>
            <a:r>
              <a:rPr lang="es-ES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</a:p>
          <a:p>
            <a:r>
              <a:rPr lang="es-ES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y </a:t>
            </a:r>
            <a:r>
              <a:rPr lang="es-ES" sz="5400" b="1" cap="none" spc="0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Cyberbullying</a:t>
            </a:r>
            <a:r>
              <a:rPr lang="es-ES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, </a:t>
            </a:r>
          </a:p>
          <a:p>
            <a:r>
              <a:rPr lang="es-ES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TODOS sufren </a:t>
            </a:r>
          </a:p>
          <a:p>
            <a:r>
              <a:rPr lang="es-ES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las consecuencias</a:t>
            </a:r>
            <a:endParaRPr lang="es-ES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" name="5 Rectángulo"/>
          <p:cNvSpPr/>
          <p:nvPr/>
        </p:nvSpPr>
        <p:spPr>
          <a:xfrm>
            <a:off x="5868144" y="3429000"/>
            <a:ext cx="1008112" cy="64807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1196752"/>
            <a:ext cx="7020272" cy="4387497"/>
          </a:xfrm>
          <a:prstGeom prst="rect">
            <a:avLst/>
          </a:prstGeom>
          <a:ln>
            <a:noFill/>
          </a:ln>
          <a:effectLst>
            <a:outerShdw blurRad="292100" dist="139700" dir="2700000" sx="103000" sy="103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3 Rectángulo"/>
          <p:cNvSpPr/>
          <p:nvPr/>
        </p:nvSpPr>
        <p:spPr>
          <a:xfrm>
            <a:off x="1403648" y="0"/>
            <a:ext cx="6624736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72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Intervención </a:t>
            </a:r>
            <a:endParaRPr lang="es-ES" sz="7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utoShape 3"/>
          <p:cNvSpPr txBox="1">
            <a:spLocks noChangeArrowheads="1"/>
          </p:cNvSpPr>
          <p:nvPr/>
        </p:nvSpPr>
        <p:spPr>
          <a:xfrm>
            <a:off x="360040" y="980728"/>
            <a:ext cx="8892480" cy="4857784"/>
          </a:xfrm>
          <a:prstGeom prst="roundRect">
            <a:avLst>
              <a:gd name="adj" fmla="val 16667"/>
            </a:avLst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s-MX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* Habla sobre el tema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s-MX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* Observa el comportamiento y                                                          los  cambios de personalidad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s-MX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* Sugiéreles que elijan UNA sola red social y un </a:t>
            </a:r>
            <a:r>
              <a:rPr kumimoji="0" lang="es-MX" sz="28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nickname</a:t>
            </a:r>
            <a:r>
              <a:rPr kumimoji="0" lang="es-MX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 neutral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s-MX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Inscríbete en la red social, como observador, no como docente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lang="es-MX" sz="28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  </a:t>
            </a:r>
            <a:r>
              <a:rPr kumimoji="0" lang="es-MX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De ser posible, ubica las computadoras </a:t>
            </a:r>
            <a:r>
              <a:rPr kumimoji="0" lang="es-MX" sz="2800" b="1" i="0" u="none" strike="noStrike" kern="1200" cap="none" spc="0" normalizeH="0" noProof="0" dirty="0" smtClean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 a favor</a:t>
            </a:r>
            <a:endParaRPr kumimoji="0" lang="es-MX" sz="2800" b="1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50000"/>
                  <a:lumOff val="50000"/>
                </a:schemeClr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lang="es-MX" sz="28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     </a:t>
            </a:r>
            <a:r>
              <a:rPr kumimoji="0" lang="es-MX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Educa en el uso del celular e invítalos 		     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lang="es-MX" sz="28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           </a:t>
            </a:r>
            <a:r>
              <a:rPr kumimoji="0" lang="es-MX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a dar el teléfono de casa</a:t>
            </a:r>
            <a:endParaRPr kumimoji="0" lang="en-US" sz="2800" b="1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50000"/>
                  <a:lumOff val="50000"/>
                </a:schemeClr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</p:txBody>
      </p:sp>
      <p:pic>
        <p:nvPicPr>
          <p:cNvPr id="5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50" y="5500688"/>
            <a:ext cx="1143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56176" y="615327"/>
            <a:ext cx="2664296" cy="194957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6 Rectángulo"/>
          <p:cNvSpPr/>
          <p:nvPr/>
        </p:nvSpPr>
        <p:spPr>
          <a:xfrm>
            <a:off x="827584" y="188640"/>
            <a:ext cx="7560840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es-ES" sz="48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Intervención </a:t>
            </a:r>
            <a:r>
              <a:rPr lang="es-ES" sz="4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1er Nivel</a:t>
            </a:r>
            <a:endParaRPr lang="es-ES" sz="48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utoShape 3"/>
          <p:cNvSpPr txBox="1">
            <a:spLocks noChangeArrowheads="1"/>
          </p:cNvSpPr>
          <p:nvPr/>
        </p:nvSpPr>
        <p:spPr>
          <a:xfrm>
            <a:off x="539552" y="980728"/>
            <a:ext cx="8892480" cy="4857784"/>
          </a:xfrm>
          <a:prstGeom prst="roundRect">
            <a:avLst>
              <a:gd name="adj" fmla="val 16667"/>
            </a:avLst>
          </a:prstGeom>
        </p:spPr>
        <p:txBody>
          <a:bodyPr/>
          <a:lstStyle/>
          <a:p>
            <a:pPr>
              <a:buFont typeface="Arial" charset="0"/>
              <a:buChar char="•"/>
            </a:pPr>
            <a:r>
              <a:rPr lang="es-ES" sz="28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Apoya a tus estudiantes en el                                                    </a:t>
            </a:r>
          </a:p>
          <a:p>
            <a:r>
              <a:rPr lang="es-ES" sz="28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llenado de “perfiles”</a:t>
            </a:r>
          </a:p>
          <a:p>
            <a:pPr>
              <a:buFont typeface="Arial" pitchFamily="34" charset="0"/>
              <a:buChar char="•"/>
            </a:pPr>
            <a:r>
              <a:rPr lang="es-ES" sz="28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Transmite la suficiente confianza                                                para que recurran a ti en caso de apuro</a:t>
            </a:r>
          </a:p>
          <a:p>
            <a:pPr>
              <a:buFont typeface="Arial" pitchFamily="34" charset="0"/>
              <a:buChar char="•"/>
            </a:pPr>
            <a:r>
              <a:rPr lang="es-ES" sz="28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 No reacciones de forma brusca sino presta atención    a la gravedad y frecuencia del acoso y a la manera       en que la víctima sufre</a:t>
            </a:r>
          </a:p>
          <a:p>
            <a:pPr lvl="1">
              <a:buFont typeface="Arial" pitchFamily="34" charset="0"/>
              <a:buChar char="•"/>
            </a:pPr>
            <a:r>
              <a:rPr lang="es-ES" sz="28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Apoya al menor a reducir su angustia, es lo primero</a:t>
            </a:r>
          </a:p>
          <a:p>
            <a:pPr lvl="1">
              <a:buFont typeface="Arial" pitchFamily="34" charset="0"/>
              <a:buChar char="•"/>
            </a:pPr>
            <a:r>
              <a:rPr lang="es-ES" sz="28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Guarda el mayor número de evidencias posible</a:t>
            </a:r>
          </a:p>
          <a:p>
            <a:pPr lvl="2">
              <a:buFont typeface="Arial" pitchFamily="34" charset="0"/>
              <a:buChar char="•"/>
            </a:pPr>
            <a:r>
              <a:rPr lang="es-ES" sz="28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Observa el entorno social de cerca</a:t>
            </a:r>
            <a:endParaRPr lang="en-US" sz="2800" b="1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56176" y="615327"/>
            <a:ext cx="2664296" cy="194957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6 Rectángulo"/>
          <p:cNvSpPr/>
          <p:nvPr/>
        </p:nvSpPr>
        <p:spPr>
          <a:xfrm>
            <a:off x="827584" y="188640"/>
            <a:ext cx="7560840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es-ES" sz="48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Intervención </a:t>
            </a:r>
            <a:r>
              <a:rPr lang="es-ES" sz="4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2o Nivel</a:t>
            </a:r>
            <a:endParaRPr lang="es-ES" sz="48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9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50" y="5500688"/>
            <a:ext cx="1143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6672" y="1469136"/>
            <a:ext cx="6010656" cy="3919728"/>
          </a:xfrm>
          <a:prstGeom prst="rect">
            <a:avLst/>
          </a:prstGeom>
        </p:spPr>
      </p:pic>
      <p:pic>
        <p:nvPicPr>
          <p:cNvPr id="3" name="2 Imagen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6672" y="1469136"/>
            <a:ext cx="6010656" cy="3919728"/>
          </a:xfrm>
          <a:prstGeom prst="rect">
            <a:avLst/>
          </a:prstGeom>
        </p:spPr>
      </p:pic>
      <p:pic>
        <p:nvPicPr>
          <p:cNvPr id="6" name="Picture 2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37296" y="1700808"/>
            <a:ext cx="5287032" cy="4314857"/>
          </a:xfrm>
          <a:prstGeom prst="rect">
            <a:avLst/>
          </a:prstGeom>
          <a:ln>
            <a:noFill/>
          </a:ln>
          <a:effectLst>
            <a:outerShdw blurRad="292100" dist="139700" dir="2700000" sx="103000" sy="103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7 Rectángulo"/>
          <p:cNvSpPr/>
          <p:nvPr/>
        </p:nvSpPr>
        <p:spPr>
          <a:xfrm>
            <a:off x="827584" y="160764"/>
            <a:ext cx="3966150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6600" b="1" cap="none" spc="0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Bullying</a:t>
            </a:r>
            <a:r>
              <a:rPr lang="es-ES" sz="66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y </a:t>
            </a:r>
            <a:endParaRPr lang="es-ES" sz="66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9" name="8 Rectángulo"/>
          <p:cNvSpPr/>
          <p:nvPr/>
        </p:nvSpPr>
        <p:spPr>
          <a:xfrm>
            <a:off x="1539792" y="692696"/>
            <a:ext cx="5192448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6600" b="1" cap="none" spc="0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Cyberbullying</a:t>
            </a:r>
            <a:r>
              <a:rPr lang="es-ES" sz="66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endParaRPr lang="es-ES" sz="66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utoShape 3"/>
          <p:cNvSpPr txBox="1">
            <a:spLocks noChangeArrowheads="1"/>
          </p:cNvSpPr>
          <p:nvPr/>
        </p:nvSpPr>
        <p:spPr>
          <a:xfrm>
            <a:off x="539552" y="980728"/>
            <a:ext cx="8892480" cy="4857784"/>
          </a:xfrm>
          <a:prstGeom prst="roundRect">
            <a:avLst>
              <a:gd name="adj" fmla="val 16667"/>
            </a:avLst>
          </a:prstGeom>
        </p:spPr>
        <p:txBody>
          <a:bodyPr/>
          <a:lstStyle/>
          <a:p>
            <a:pPr>
              <a:buFont typeface="Arial" pitchFamily="34" charset="0"/>
              <a:buChar char="•"/>
            </a:pPr>
            <a:r>
              <a:rPr lang="es-ES" sz="28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No te pongas al tú por tú con                                                                        el acosador, solo provocarás más ira.                                                               Tú cerca de él, pero es tu estudiante                                              quien debe  enfrentarlos </a:t>
            </a:r>
          </a:p>
          <a:p>
            <a:pPr>
              <a:buFont typeface="Arial" pitchFamily="34" charset="0"/>
              <a:buChar char="•"/>
            </a:pPr>
            <a:r>
              <a:rPr lang="es-ES" sz="28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Bloquea al acosador (cancela la cuenta de mail, usa un protector, bloquea el </a:t>
            </a:r>
            <a:r>
              <a:rPr lang="es-ES" sz="2800" b="1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msm</a:t>
            </a:r>
            <a:r>
              <a:rPr lang="es-ES" sz="28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, pide ayuda!) </a:t>
            </a:r>
          </a:p>
          <a:p>
            <a:pPr>
              <a:buFont typeface="Arial" pitchFamily="34" charset="0"/>
              <a:buChar char="•"/>
            </a:pPr>
            <a:r>
              <a:rPr lang="es-ES" sz="28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  Acompaña a tu estudiante a notificar a los directores    </a:t>
            </a:r>
          </a:p>
          <a:p>
            <a:r>
              <a:rPr lang="es-ES" sz="28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   y papás </a:t>
            </a:r>
            <a:r>
              <a:rPr lang="es-ES" sz="2800" b="1" i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(son </a:t>
            </a:r>
            <a:r>
              <a:rPr lang="es-ES" sz="2800" b="1" i="1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alidos</a:t>
            </a:r>
            <a:r>
              <a:rPr lang="es-ES" sz="2800" b="1" i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)</a:t>
            </a:r>
          </a:p>
          <a:p>
            <a:pPr>
              <a:buFont typeface="Arial" pitchFamily="34" charset="0"/>
              <a:buChar char="•"/>
            </a:pPr>
            <a:r>
              <a:rPr lang="es-ES" sz="2800" b="1" i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      </a:t>
            </a:r>
            <a:r>
              <a:rPr lang="es-ES" sz="28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Si descubren al acosador, rompan toda 		relación, muestren postura firme</a:t>
            </a:r>
          </a:p>
          <a:p>
            <a:pPr>
              <a:buFont typeface="Arial" pitchFamily="34" charset="0"/>
              <a:buChar char="•"/>
            </a:pPr>
            <a:r>
              <a:rPr lang="es-ES" sz="28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	Informa a mucha gente lo que pasa</a:t>
            </a:r>
          </a:p>
          <a:p>
            <a:pPr>
              <a:buFont typeface="Arial" pitchFamily="34" charset="0"/>
              <a:buChar char="•"/>
            </a:pPr>
            <a:r>
              <a:rPr lang="es-ES" sz="28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	neutraliza la influencia</a:t>
            </a:r>
            <a:endParaRPr lang="en-US" sz="2800" b="1" dirty="0" smtClean="0">
              <a:solidFill>
                <a:schemeClr val="tx1">
                  <a:lumMod val="50000"/>
                  <a:lumOff val="50000"/>
                </a:schemeClr>
              </a:solidFill>
              <a:latin typeface="+mj-lt"/>
            </a:endParaRPr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72200" y="404664"/>
            <a:ext cx="2664296" cy="194957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6 Rectángulo"/>
          <p:cNvSpPr/>
          <p:nvPr/>
        </p:nvSpPr>
        <p:spPr>
          <a:xfrm>
            <a:off x="827584" y="188640"/>
            <a:ext cx="7560840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es-ES" sz="48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Intervención </a:t>
            </a:r>
            <a:r>
              <a:rPr lang="es-ES" sz="4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3er Nivel</a:t>
            </a:r>
            <a:endParaRPr lang="es-ES" sz="48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9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50" y="5500688"/>
            <a:ext cx="1143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Rectángulo"/>
          <p:cNvSpPr/>
          <p:nvPr/>
        </p:nvSpPr>
        <p:spPr>
          <a:xfrm>
            <a:off x="827584" y="188640"/>
            <a:ext cx="7560840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es-ES" sz="48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Intervención </a:t>
            </a:r>
            <a:r>
              <a:rPr lang="es-ES" sz="4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con testigos</a:t>
            </a:r>
            <a:endParaRPr lang="es-ES" sz="48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4" name="TextBox 7"/>
          <p:cNvSpPr txBox="1"/>
          <p:nvPr/>
        </p:nvSpPr>
        <p:spPr>
          <a:xfrm>
            <a:off x="828600" y="980728"/>
            <a:ext cx="8315400" cy="55399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dirty="0" smtClean="0">
                <a:latin typeface="+mj-lt"/>
              </a:rPr>
              <a:t>*</a:t>
            </a:r>
            <a:r>
              <a:rPr lang="es-ES" sz="28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Mantén la postura estricta de no aceptar complicidad del maltrato, el silencio fortalece al acosador (ni como broma!)</a:t>
            </a:r>
          </a:p>
          <a:p>
            <a:r>
              <a:rPr lang="es-ES" sz="28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* Motivar el valor y la defensa de la justicia</a:t>
            </a:r>
          </a:p>
          <a:p>
            <a:r>
              <a:rPr lang="es-ES" sz="28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*Apoyar la empatía, ¿Cómo te sentirías si fueras tú? ¿Tu hermano? </a:t>
            </a:r>
          </a:p>
          <a:p>
            <a:r>
              <a:rPr lang="es-ES" sz="28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* Acompáñale a hablar con el que sufre el maltrato, pregúntale cómo se siente</a:t>
            </a:r>
          </a:p>
          <a:p>
            <a:r>
              <a:rPr lang="es-ES" sz="28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   *Aconsejar que en no reenvíen correos difamatorios     </a:t>
            </a:r>
          </a:p>
          <a:p>
            <a:r>
              <a:rPr lang="es-ES" sz="28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       sobre otra persona </a:t>
            </a:r>
          </a:p>
          <a:p>
            <a:r>
              <a:rPr lang="es-ES" sz="28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         Darles seguridad para que muestren su rechazo        </a:t>
            </a:r>
          </a:p>
          <a:p>
            <a:r>
              <a:rPr lang="es-ES" sz="28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           público y prémialo</a:t>
            </a:r>
          </a:p>
          <a:p>
            <a:endParaRPr lang="en-US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7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7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7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7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7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7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7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1 Título"/>
          <p:cNvSpPr>
            <a:spLocks noGrp="1"/>
          </p:cNvSpPr>
          <p:nvPr>
            <p:ph type="title"/>
          </p:nvPr>
        </p:nvSpPr>
        <p:spPr>
          <a:xfrm>
            <a:off x="1835696" y="188640"/>
            <a:ext cx="4690864" cy="1143000"/>
          </a:xfrm>
        </p:spPr>
        <p:txBody>
          <a:bodyPr>
            <a:normAutofit fontScale="90000"/>
          </a:bodyPr>
          <a:lstStyle/>
          <a:p>
            <a:pPr marL="54864" algn="l" eaLnBrk="1" fontAlgn="auto" hangingPunct="1">
              <a:spcAft>
                <a:spcPts val="0"/>
              </a:spcAft>
              <a:defRPr/>
            </a:pPr>
            <a:r>
              <a:rPr lang="es-CO" dirty="0" smtClean="0">
                <a:solidFill>
                  <a:schemeClr val="tx2">
                    <a:tint val="100000"/>
                    <a:shade val="90000"/>
                    <a:satMod val="250000"/>
                    <a:alpha val="100000"/>
                  </a:schemeClr>
                </a:solidFill>
              </a:rPr>
              <a:t>¿Acaso eres tu un </a:t>
            </a:r>
            <a:br>
              <a:rPr lang="es-CO" dirty="0" smtClean="0">
                <a:solidFill>
                  <a:schemeClr val="tx2">
                    <a:tint val="100000"/>
                    <a:shade val="90000"/>
                    <a:satMod val="250000"/>
                    <a:alpha val="100000"/>
                  </a:schemeClr>
                </a:solidFill>
              </a:rPr>
            </a:br>
            <a:r>
              <a:rPr lang="es-CO" dirty="0" err="1" smtClean="0">
                <a:solidFill>
                  <a:schemeClr val="tx2">
                    <a:tint val="100000"/>
                    <a:shade val="90000"/>
                    <a:satMod val="250000"/>
                    <a:alpha val="100000"/>
                  </a:schemeClr>
                </a:solidFill>
              </a:rPr>
              <a:t>cyber</a:t>
            </a:r>
            <a:r>
              <a:rPr lang="es-CO" dirty="0" smtClean="0">
                <a:solidFill>
                  <a:schemeClr val="tx2">
                    <a:tint val="100000"/>
                    <a:shade val="90000"/>
                    <a:satMod val="250000"/>
                    <a:alpha val="100000"/>
                  </a:schemeClr>
                </a:solidFill>
              </a:rPr>
              <a:t> – acosador?</a:t>
            </a:r>
          </a:p>
        </p:txBody>
      </p:sp>
      <p:sp>
        <p:nvSpPr>
          <p:cNvPr id="25603" name="2 Marcador de contenido"/>
          <p:cNvSpPr>
            <a:spLocks noGrp="1"/>
          </p:cNvSpPr>
          <p:nvPr>
            <p:ph idx="1"/>
          </p:nvPr>
        </p:nvSpPr>
        <p:spPr>
          <a:xfrm>
            <a:off x="457200" y="1428750"/>
            <a:ext cx="8229600" cy="4702175"/>
          </a:xfrm>
        </p:spPr>
        <p:txBody>
          <a:bodyPr>
            <a:normAutofit lnSpcReduction="10000"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Char char=""/>
              <a:defRPr/>
            </a:pPr>
            <a:r>
              <a:rPr lang="es-CO" dirty="0" smtClean="0"/>
              <a:t>El perfil genérico del acosador es el de una persona fría, con poco o ningún respeto por los demás.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Char char=""/>
              <a:defRPr/>
            </a:pPr>
            <a:r>
              <a:rPr lang="es-CO" dirty="0" smtClean="0"/>
              <a:t>Son personas que tienen una profunda alteración de la personalidad. Son sujetos que carecen de norma moral interna.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Char char=""/>
              <a:defRPr/>
            </a:pPr>
            <a:r>
              <a:rPr lang="es-CO" dirty="0" smtClean="0"/>
              <a:t>Se añade la característica de cobarde, ya que se oculta tras el aparente anonimato y falsificación de identidad que proporciona internet.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Char char=""/>
              <a:defRPr/>
            </a:pPr>
            <a:endParaRPr lang="es-CO" dirty="0" smtClean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56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56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1 Título"/>
          <p:cNvSpPr>
            <a:spLocks noGrp="1"/>
          </p:cNvSpPr>
          <p:nvPr>
            <p:ph type="title"/>
          </p:nvPr>
        </p:nvSpPr>
        <p:spPr>
          <a:xfrm>
            <a:off x="266328" y="341784"/>
            <a:ext cx="7690048" cy="1143000"/>
          </a:xfrm>
        </p:spPr>
        <p:txBody>
          <a:bodyPr>
            <a:normAutofit fontScale="90000"/>
          </a:bodyPr>
          <a:lstStyle/>
          <a:p>
            <a:pPr marL="54864" algn="ctr" eaLnBrk="1" fontAlgn="auto" hangingPunct="1">
              <a:spcAft>
                <a:spcPts val="0"/>
              </a:spcAft>
              <a:defRPr/>
            </a:pPr>
            <a:r>
              <a:rPr lang="es-CO" dirty="0" smtClean="0">
                <a:solidFill>
                  <a:schemeClr val="tx2">
                    <a:tint val="100000"/>
                    <a:shade val="90000"/>
                    <a:satMod val="250000"/>
                    <a:alpha val="100000"/>
                  </a:schemeClr>
                </a:solidFill>
              </a:rPr>
              <a:t>Si eres una victima del </a:t>
            </a:r>
            <a:r>
              <a:rPr lang="es-CO" dirty="0" err="1" smtClean="0">
                <a:solidFill>
                  <a:schemeClr val="tx2">
                    <a:tint val="100000"/>
                    <a:shade val="90000"/>
                    <a:satMod val="250000"/>
                    <a:alpha val="100000"/>
                  </a:schemeClr>
                </a:solidFill>
              </a:rPr>
              <a:t>Cyberbulling</a:t>
            </a:r>
            <a:r>
              <a:rPr lang="es-CO" dirty="0" smtClean="0">
                <a:solidFill>
                  <a:schemeClr val="tx2">
                    <a:tint val="100000"/>
                    <a:shade val="90000"/>
                    <a:satMod val="250000"/>
                    <a:alpha val="100000"/>
                  </a:schemeClr>
                </a:solidFill>
              </a:rPr>
              <a:t>: ¡Denuncia!</a:t>
            </a:r>
          </a:p>
        </p:txBody>
      </p:sp>
      <p:sp>
        <p:nvSpPr>
          <p:cNvPr id="28675" name="2 Marcador de contenido"/>
          <p:cNvSpPr>
            <a:spLocks noGrp="1"/>
          </p:cNvSpPr>
          <p:nvPr>
            <p:ph idx="1"/>
          </p:nvPr>
        </p:nvSpPr>
        <p:spPr>
          <a:xfrm>
            <a:off x="395288" y="1484313"/>
            <a:ext cx="8229600" cy="4525962"/>
          </a:xfrm>
        </p:spPr>
        <p:txBody>
          <a:bodyPr>
            <a:normAutofit lnSpcReduction="10000"/>
          </a:bodyPr>
          <a:lstStyle/>
          <a:p>
            <a:pPr eaLnBrk="1" hangingPunct="1"/>
            <a:r>
              <a:rPr lang="es-CO" sz="2400" smtClean="0"/>
              <a:t>En el campo virtual los investigadores de informática forense se encargan de asesorar a las víctimas de esta clase de delitos de acuerdo a la situación y el nivel de gravedad del delito, además se identifica la dirección IP y las posibles personas involucradas.</a:t>
            </a:r>
          </a:p>
          <a:p>
            <a:pPr eaLnBrk="1" hangingPunct="1"/>
            <a:r>
              <a:rPr lang="es-CO" sz="2400" smtClean="0"/>
              <a:t>“En el campo físico y luego de identificar el lugar y la máquina de la que se están produciendo los delitos la Dijin va con orden de la Fiscalía a los respectivos sitios y se procede a realizar el allanamiento de los equipos.</a:t>
            </a:r>
          </a:p>
          <a:p>
            <a:pPr eaLnBrk="1" hangingPunct="1"/>
            <a:r>
              <a:rPr lang="es-CO" sz="2400" smtClean="0"/>
              <a:t>Se presentan casos entre injuria,  calumnia, amenaza, estafa, secuestro de cuentas de correo, fraude electrónico y pornografía infantil.</a:t>
            </a:r>
          </a:p>
          <a:p>
            <a:pPr eaLnBrk="1" hangingPunct="1"/>
            <a:endParaRPr lang="es-CO" smtClean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8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86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86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1 Título"/>
          <p:cNvSpPr>
            <a:spLocks noGrp="1"/>
          </p:cNvSpPr>
          <p:nvPr>
            <p:ph type="title"/>
          </p:nvPr>
        </p:nvSpPr>
        <p:spPr>
          <a:xfrm>
            <a:off x="1115616" y="620688"/>
            <a:ext cx="6285384" cy="782960"/>
          </a:xfrm>
        </p:spPr>
        <p:txBody>
          <a:bodyPr/>
          <a:lstStyle/>
          <a:p>
            <a:pPr marL="54864" eaLnBrk="1" fontAlgn="auto" hangingPunct="1">
              <a:spcAft>
                <a:spcPts val="0"/>
              </a:spcAft>
              <a:defRPr/>
            </a:pPr>
            <a:r>
              <a:rPr lang="es-CO" sz="4000" dirty="0" smtClean="0">
                <a:solidFill>
                  <a:schemeClr val="tx2">
                    <a:tint val="100000"/>
                    <a:shade val="90000"/>
                    <a:satMod val="250000"/>
                    <a:alpha val="100000"/>
                  </a:schemeClr>
                </a:solidFill>
              </a:rPr>
              <a:t>¿Cómo puedo denunciar?</a:t>
            </a:r>
          </a:p>
        </p:txBody>
      </p:sp>
      <p:sp>
        <p:nvSpPr>
          <p:cNvPr id="51203" name="4 Marcador de contenido"/>
          <p:cNvSpPr>
            <a:spLocks noGrp="1"/>
          </p:cNvSpPr>
          <p:nvPr>
            <p:ph idx="1"/>
          </p:nvPr>
        </p:nvSpPr>
        <p:spPr>
          <a:xfrm>
            <a:off x="457200" y="2997200"/>
            <a:ext cx="8229600" cy="3222625"/>
          </a:xfrm>
        </p:spPr>
        <p:txBody>
          <a:bodyPr/>
          <a:lstStyle/>
          <a:p>
            <a:pPr eaLnBrk="1" hangingPunct="1"/>
            <a:r>
              <a:rPr lang="es-CO" sz="2800" smtClean="0"/>
              <a:t>Te Protejo busca facilitar un canal de denuncia virtual para reportar contenidos ilegales y/o que ponen en riesgo a los menores de 18 años, principalmente pornografía, abuso escolar y explotación sexual en la infancia y la adolescencia a través de las TIC, en especial de los contenidos publicados en Internet.</a:t>
            </a:r>
          </a:p>
        </p:txBody>
      </p:sp>
      <p:pic>
        <p:nvPicPr>
          <p:cNvPr id="51204" name="Picture 5" descr="http://dxp2.net/Data/Sites/32/dxp2/logo-te-protejo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8175" y="1412875"/>
            <a:ext cx="5238750" cy="15811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12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12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12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512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03" grpId="0" build="p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847856"/>
          </a:xfrm>
        </p:spPr>
        <p:txBody>
          <a:bodyPr>
            <a:noAutofit/>
          </a:bodyPr>
          <a:lstStyle/>
          <a:p>
            <a:pPr marL="54864" algn="ctr" eaLnBrk="1" fontAlgn="auto" hangingPunct="1">
              <a:spcAft>
                <a:spcPts val="0"/>
              </a:spcAft>
              <a:defRPr/>
            </a:pPr>
            <a:r>
              <a:rPr lang="es-CO" sz="6000" dirty="0" smtClean="0">
                <a:solidFill>
                  <a:schemeClr val="tx2">
                    <a:tint val="100000"/>
                    <a:shade val="90000"/>
                    <a:satMod val="250000"/>
                    <a:alpha val="100000"/>
                  </a:schemeClr>
                </a:solidFill>
              </a:rPr>
              <a:t>www.teprotejo.org</a:t>
            </a:r>
            <a:endParaRPr lang="es-CO" sz="6000" dirty="0">
              <a:solidFill>
                <a:schemeClr val="tx2">
                  <a:tint val="100000"/>
                  <a:shade val="90000"/>
                  <a:satMod val="250000"/>
                  <a:alpha val="100000"/>
                </a:schemeClr>
              </a:solidFill>
            </a:endParaRPr>
          </a:p>
        </p:txBody>
      </p:sp>
      <p:pic>
        <p:nvPicPr>
          <p:cNvPr id="52227" name="3 Marcador de contenido" descr="teprotejo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835150" y="1517650"/>
            <a:ext cx="5545138" cy="484663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22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22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22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53304" y="1590992"/>
            <a:ext cx="5715040" cy="4286280"/>
          </a:xfrm>
          <a:prstGeom prst="rect">
            <a:avLst/>
          </a:prstGeom>
          <a:ln>
            <a:noFill/>
          </a:ln>
          <a:effectLst>
            <a:outerShdw blurRad="292100" dist="139700" dir="2700000" sx="103000" sy="103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3 Rectángulo"/>
          <p:cNvSpPr/>
          <p:nvPr/>
        </p:nvSpPr>
        <p:spPr>
          <a:xfrm>
            <a:off x="2258269" y="188640"/>
            <a:ext cx="5194051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72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Conclusiones</a:t>
            </a:r>
            <a:endParaRPr lang="es-ES" sz="7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2 Imagen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6672" y="1469136"/>
            <a:ext cx="6010656" cy="3919728"/>
          </a:xfrm>
          <a:prstGeom prst="rect">
            <a:avLst/>
          </a:prstGeom>
        </p:spPr>
      </p:pic>
      <p:pic>
        <p:nvPicPr>
          <p:cNvPr id="4" name="3 Imagen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6672" y="1469136"/>
            <a:ext cx="6010656" cy="3919728"/>
          </a:xfrm>
          <a:prstGeom prst="rect">
            <a:avLst/>
          </a:prstGeom>
        </p:spPr>
      </p:pic>
      <p:pic>
        <p:nvPicPr>
          <p:cNvPr id="6" name="6 Imagen" descr="Faces Series3.jpg"/>
          <p:cNvPicPr>
            <a:picLocks noChangeAspect="1"/>
          </p:cNvPicPr>
          <p:nvPr/>
        </p:nvPicPr>
        <p:blipFill>
          <a:blip r:embed="rId3" cstate="print">
            <a:duotone>
              <a:prstClr val="black"/>
              <a:schemeClr val="accent6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1475656" y="1412776"/>
            <a:ext cx="6957740" cy="4294260"/>
          </a:xfrm>
          <a:prstGeom prst="rect">
            <a:avLst/>
          </a:prstGeom>
          <a:ln>
            <a:noFill/>
          </a:ln>
          <a:effectLst>
            <a:outerShdw blurRad="292100" dist="139700" dir="2700000" sx="103000" sy="103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Title 1"/>
          <p:cNvSpPr txBox="1">
            <a:spLocks/>
          </p:cNvSpPr>
          <p:nvPr/>
        </p:nvSpPr>
        <p:spPr bwMode="auto">
          <a:xfrm>
            <a:off x="3419872" y="1844824"/>
            <a:ext cx="4942186" cy="792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s-MX" sz="4800" kern="0" dirty="0" smtClean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¿Cuánto sabemos </a:t>
            </a: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s-MX" sz="4800" kern="0" smtClean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Acerca del </a:t>
            </a:r>
            <a:r>
              <a:rPr lang="es-MX" sz="4800" kern="0" dirty="0" smtClean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tema?</a:t>
            </a:r>
            <a:endParaRPr kumimoji="0" lang="en-US" sz="480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8" name="7 Rectángulo"/>
          <p:cNvSpPr/>
          <p:nvPr/>
        </p:nvSpPr>
        <p:spPr>
          <a:xfrm>
            <a:off x="971600" y="404664"/>
            <a:ext cx="462338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¡BIENVENIDOS!</a:t>
            </a:r>
            <a:endParaRPr lang="es-ES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668656866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10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404664"/>
            <a:ext cx="3535114" cy="2256306"/>
          </a:xfrm>
          <a:prstGeom prst="rect">
            <a:avLst/>
          </a:prstGeom>
          <a:ln>
            <a:noFill/>
          </a:ln>
          <a:effectLst>
            <a:outerShdw blurRad="292100" dist="139700" dir="2700000" sx="103000" sy="103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4 Rectángulo"/>
          <p:cNvSpPr/>
          <p:nvPr/>
        </p:nvSpPr>
        <p:spPr>
          <a:xfrm>
            <a:off x="2022105" y="2420888"/>
            <a:ext cx="6353149" cy="378565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lvl="1" algn="r">
              <a:buFont typeface="Arial" pitchFamily="34" charset="0"/>
              <a:buChar char="•"/>
            </a:pPr>
            <a:r>
              <a:rPr lang="es-ES" sz="80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Intimidación</a:t>
            </a:r>
          </a:p>
          <a:p>
            <a:pPr algn="r">
              <a:buFont typeface="Arial" pitchFamily="34" charset="0"/>
              <a:buChar char="•"/>
            </a:pPr>
            <a:r>
              <a:rPr lang="es-ES" sz="8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Acoso</a:t>
            </a:r>
          </a:p>
          <a:p>
            <a:pPr algn="r">
              <a:buFont typeface="Arial" pitchFamily="34" charset="0"/>
              <a:buChar char="•"/>
            </a:pPr>
            <a:r>
              <a:rPr lang="es-ES" sz="80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Maltrato</a:t>
            </a:r>
            <a:endParaRPr lang="es-ES" sz="80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3779912" y="404664"/>
            <a:ext cx="504978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Tipos de </a:t>
            </a:r>
            <a:r>
              <a:rPr lang="es-ES" sz="5400" b="1" cap="none" spc="0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Bullying</a:t>
            </a:r>
            <a:endParaRPr lang="es-ES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" name="Rectangle 7"/>
          <p:cNvSpPr txBox="1">
            <a:spLocks noChangeArrowheads="1"/>
          </p:cNvSpPr>
          <p:nvPr/>
        </p:nvSpPr>
        <p:spPr>
          <a:xfrm>
            <a:off x="1835696" y="1628800"/>
            <a:ext cx="6192688" cy="2612504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s-ES" sz="5400" b="1" i="0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Físico </a:t>
            </a:r>
            <a:endParaRPr kumimoji="0" lang="es-ES" sz="5400" b="0" i="1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s-ES" sz="5400" b="1" i="0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Verbal</a:t>
            </a:r>
            <a:endParaRPr kumimoji="0" lang="es-ES" sz="5400" b="1" i="1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s-ES" sz="5400" b="1" i="0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Psicológico</a:t>
            </a:r>
            <a:endParaRPr kumimoji="0" lang="es-ES" sz="5400" b="1" i="1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s-ES" sz="5400" b="1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Social</a:t>
            </a:r>
            <a:endParaRPr kumimoji="0" lang="en-US" sz="5400" b="0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 l="5559" r="2722" b="2453"/>
          <a:stretch>
            <a:fillRect/>
          </a:stretch>
        </p:blipFill>
        <p:spPr bwMode="auto">
          <a:xfrm>
            <a:off x="5724128" y="1340768"/>
            <a:ext cx="2376264" cy="4608512"/>
          </a:xfrm>
          <a:prstGeom prst="rect">
            <a:avLst/>
          </a:prstGeom>
          <a:ln>
            <a:noFill/>
          </a:ln>
          <a:effectLst>
            <a:outerShdw blurRad="292100" dist="139700" dir="2700000" sx="103000" sy="103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827584" y="345430"/>
            <a:ext cx="8278228" cy="86177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¿Tiene un objetivo </a:t>
            </a:r>
            <a:r>
              <a:rPr lang="es-ES" sz="50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el </a:t>
            </a:r>
            <a:r>
              <a:rPr lang="es-ES" sz="5000" b="1" cap="none" spc="0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Bullying</a:t>
            </a:r>
            <a:r>
              <a:rPr lang="es-ES" sz="50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?</a:t>
            </a:r>
            <a:endParaRPr lang="es-ES" sz="50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" name="Rectangle 7"/>
          <p:cNvSpPr txBox="1">
            <a:spLocks noChangeArrowheads="1"/>
          </p:cNvSpPr>
          <p:nvPr/>
        </p:nvSpPr>
        <p:spPr>
          <a:xfrm>
            <a:off x="1835696" y="1628800"/>
            <a:ext cx="6192688" cy="2612504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s-ES" sz="5400" b="1" i="0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Dominio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s-ES" sz="54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Poder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s-ES" sz="5400" b="1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Control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s-ES" sz="54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Venganza</a:t>
            </a:r>
            <a:endParaRPr kumimoji="0" lang="en-US" sz="5400" b="0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19328" y="1556792"/>
            <a:ext cx="2553072" cy="4352988"/>
          </a:xfrm>
          <a:prstGeom prst="rect">
            <a:avLst/>
          </a:prstGeom>
          <a:ln>
            <a:noFill/>
          </a:ln>
          <a:effectLst>
            <a:outerShdw blurRad="292100" dist="139700" dir="2700000" sx="103000" sy="103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1522494" y="188640"/>
            <a:ext cx="6888424" cy="86177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Modalidades d</a:t>
            </a:r>
            <a:r>
              <a:rPr lang="es-ES" sz="50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el </a:t>
            </a:r>
            <a:r>
              <a:rPr lang="es-ES" sz="5000" b="1" cap="none" spc="0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Bullying</a:t>
            </a:r>
            <a:endParaRPr lang="es-ES" sz="50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" name="Rectangle 7"/>
          <p:cNvSpPr txBox="1">
            <a:spLocks noChangeArrowheads="1"/>
          </p:cNvSpPr>
          <p:nvPr/>
        </p:nvSpPr>
        <p:spPr>
          <a:xfrm>
            <a:off x="1259632" y="1052736"/>
            <a:ext cx="8136904" cy="2612504"/>
          </a:xfrm>
          <a:prstGeom prst="rect">
            <a:avLst/>
          </a:prstGeom>
        </p:spPr>
        <p:txBody>
          <a:bodyPr/>
          <a:lstStyle/>
          <a:p>
            <a:pPr marL="914400" indent="-914400">
              <a:buFont typeface="+mj-lt"/>
              <a:buAutoNum type="arabicParenR"/>
            </a:pPr>
            <a:r>
              <a:rPr lang="es-ES" sz="4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s-ES" sz="44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Bloqueo Social</a:t>
            </a:r>
          </a:p>
          <a:p>
            <a:pPr marL="914400" indent="-914400">
              <a:buFont typeface="+mj-lt"/>
              <a:buAutoNum type="arabicParenR"/>
            </a:pPr>
            <a:r>
              <a:rPr lang="es-CL" sz="44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Hostigamiento</a:t>
            </a:r>
            <a:r>
              <a:rPr lang="es-ES" sz="4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</a:p>
          <a:p>
            <a:pPr marL="914400" indent="-914400">
              <a:buFont typeface="+mj-lt"/>
              <a:buAutoNum type="arabicParenR"/>
            </a:pPr>
            <a:r>
              <a:rPr lang="es-CL" sz="44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Manipulación social</a:t>
            </a:r>
            <a:r>
              <a:rPr lang="es-ES" sz="4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</a:p>
          <a:p>
            <a:pPr marL="914400" indent="-914400">
              <a:buFont typeface="+mj-lt"/>
              <a:buAutoNum type="arabicParenR"/>
            </a:pPr>
            <a:r>
              <a:rPr lang="es-CL" sz="44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Coacción</a:t>
            </a:r>
            <a:r>
              <a:rPr lang="es-ES" sz="4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</a:p>
          <a:p>
            <a:pPr marL="914400" indent="-914400">
              <a:buFont typeface="+mj-lt"/>
              <a:buAutoNum type="arabicParenR"/>
            </a:pPr>
            <a:r>
              <a:rPr lang="es-CL" sz="44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Exclusión social</a:t>
            </a:r>
            <a:r>
              <a:rPr lang="es-ES" sz="4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</a:p>
          <a:p>
            <a:pPr marL="914400" indent="-914400">
              <a:buFont typeface="+mj-lt"/>
              <a:buAutoNum type="arabicParenR"/>
            </a:pPr>
            <a:r>
              <a:rPr lang="es-CL" sz="44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Intimidación</a:t>
            </a:r>
            <a:r>
              <a:rPr lang="es-ES" sz="4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</a:p>
          <a:p>
            <a:pPr marL="914400" indent="-914400">
              <a:buFont typeface="+mj-lt"/>
              <a:buAutoNum type="arabicParenR"/>
            </a:pPr>
            <a:r>
              <a:rPr lang="es-CL" sz="44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Amenaza a la integridad</a:t>
            </a:r>
            <a:r>
              <a:rPr lang="es-ES" sz="4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44208" y="3068960"/>
            <a:ext cx="2228850" cy="2152650"/>
          </a:xfrm>
          <a:prstGeom prst="rect">
            <a:avLst/>
          </a:prstGeom>
          <a:ln>
            <a:noFill/>
          </a:ln>
          <a:effectLst>
            <a:outerShdw blurRad="292100" dist="139700" dir="2700000" sx="103000" sy="103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Rectángulo"/>
          <p:cNvSpPr/>
          <p:nvPr/>
        </p:nvSpPr>
        <p:spPr>
          <a:xfrm>
            <a:off x="467544" y="190962"/>
            <a:ext cx="8770991" cy="86177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Detección del </a:t>
            </a:r>
            <a:r>
              <a:rPr lang="es-ES" sz="5000" b="1" cap="none" spc="0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Bullying</a:t>
            </a:r>
            <a:r>
              <a:rPr lang="es-ES" sz="50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es-ES" sz="40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(en escuela)</a:t>
            </a:r>
            <a:endParaRPr lang="es-ES" sz="40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521146" y="1200125"/>
            <a:ext cx="8622854" cy="4029075"/>
          </a:xfrm>
          <a:prstGeom prst="rect">
            <a:avLst/>
          </a:prstGeom>
        </p:spPr>
        <p:txBody>
          <a:bodyPr/>
          <a:lstStyle/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s-CL" sz="2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Observar  la relación de los alumnos y alumnas en los pasillos y en el patio</a:t>
            </a:r>
            <a:r>
              <a:rPr kumimoji="0" lang="es-CL" sz="2600" b="1" i="0" u="none" strike="noStrike" kern="1200" cap="none" spc="0" normalizeH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para identificar síntomas.</a:t>
            </a:r>
            <a:endParaRPr kumimoji="0" lang="es-CL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s-CL" sz="2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Observar "pintadas" en las puertas de baños y paredes (qué nombres aparecen habitualmente).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s-CL" sz="2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Detectar quienes</a:t>
            </a:r>
            <a:r>
              <a:rPr lang="es-CL" sz="26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kumimoji="0" lang="es-CL" sz="2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no participan habitualmente en salidas de grupo.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s-CL" sz="2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Estar atentos a los alumnos que sean diferentes, por su forma de ser o aspecto</a:t>
            </a:r>
            <a:r>
              <a:rPr kumimoji="0" lang="es-CL" sz="2600" b="1" i="0" u="none" strike="noStrike" kern="1200" cap="none" spc="0" normalizeH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s-CL" sz="2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físico y al trato que reciben.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s-CL" sz="2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Prestar atención a alumnos que cambien de comportamiento , bajen de calificación o falten constantemente a clases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endParaRPr kumimoji="0" lang="de-DE" sz="2800" b="1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274</TotalTime>
  <Words>1411</Words>
  <Application>Microsoft Office PowerPoint</Application>
  <PresentationFormat>Presentación en pantalla (4:3)</PresentationFormat>
  <Paragraphs>173</Paragraphs>
  <Slides>36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36</vt:i4>
      </vt:variant>
    </vt:vector>
  </HeadingPairs>
  <TitlesOfParts>
    <vt:vector size="37" baseType="lpstr"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¿Qué es “Cyberbulling" ?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¿Acaso eres tu un  cyber – acosador?</vt:lpstr>
      <vt:lpstr>Si eres una victima del Cyberbulling: ¡Denuncia!</vt:lpstr>
      <vt:lpstr>¿Cómo puedo denunciar?</vt:lpstr>
      <vt:lpstr>www.teprotejo.org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JKYFAA</dc:creator>
  <cp:lastModifiedBy>Colegio Canadiense</cp:lastModifiedBy>
  <cp:revision>41</cp:revision>
  <dcterms:created xsi:type="dcterms:W3CDTF">2011-06-15T16:51:34Z</dcterms:created>
  <dcterms:modified xsi:type="dcterms:W3CDTF">2014-02-18T17:39:07Z</dcterms:modified>
</cp:coreProperties>
</file>